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tags/tag8.xml" ContentType="application/vnd.openxmlformats-officedocument.presentationml.tags+xml"/>
  <Override PartName="/ppt/notesSlides/notesSlide2.xml" ContentType="application/vnd.openxmlformats-officedocument.presentationml.notesSlide+xml"/>
  <Override PartName="/ppt/tags/tag104.xml" ContentType="application/vnd.openxmlformats-officedocument.presentationml.tags+xml"/>
  <Override PartName="/ppt/tags/tag140.xml" ContentType="application/vnd.openxmlformats-officedocument.presentationml.tags+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notesSlides/notesSlide16.xml" ContentType="application/vnd.openxmlformats-officedocument.presentationml.notesSlide+xml"/>
  <Override PartName="/ppt/tags/tag85.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ags/tag112.xml" ContentType="application/vnd.openxmlformats-officedocument.presentationml.tags+xml"/>
  <Override PartName="/ppt/tags/tag123.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Default Extension="emf" ContentType="image/x-emf"/>
  <Override PartName="/ppt/tags/tag68.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tags/tag57.xml" ContentType="application/vnd.openxmlformats-officedocument.presentationml.tags+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64.xml" ContentType="application/vnd.openxmlformats-officedocument.presentationml.tags+xml"/>
  <Override PartName="/ppt/notesSlides/notesSlide13.xml" ContentType="application/vnd.openxmlformats-officedocument.presentationml.notesSlide+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Default Extension="vml" ContentType="application/vnd.openxmlformats-officedocument.vmlDrawing"/>
  <Override PartName="/ppt/tags/tag53.xml" ContentType="application/vnd.openxmlformats-officedocument.presentationml.tags+xml"/>
  <Override PartName="/ppt/notesSlides/notesSlide8.xml" ContentType="application/vnd.openxmlformats-officedocument.presentationml.notesSlide+xml"/>
  <Override PartName="/ppt/tags/tag71.xml" ContentType="application/vnd.openxmlformats-officedocument.presentationml.tags+xml"/>
  <Override PartName="/ppt/notesSlides/notesSlide20.xml" ContentType="application/vnd.openxmlformats-officedocument.presentationml.notesSlide+xml"/>
  <Override PartName="/ppt/tags/tag128.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notesSlides/notesSlide4.xml" ContentType="application/vnd.openxmlformats-officedocument.presentationml.notesSlide+xml"/>
  <Override PartName="/ppt/tags/tag106.xml" ContentType="application/vnd.openxmlformats-officedocument.presentationml.tags+xml"/>
  <Override PartName="/ppt/tags/tag124.xml" ContentType="application/vnd.openxmlformats-officedocument.presentationml.tags+xml"/>
  <Override PartName="/ppt/tags/tag142.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Default Extension="wmf" ContentType="image/x-wmf"/>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tags/tag94.xml" ContentType="application/vnd.openxmlformats-officedocument.presentationml.tags+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notesSlides/notesSlide14.xml" ContentType="application/vnd.openxmlformats-officedocument.presentationml.notesSlide+xml"/>
  <Override PartName="/ppt/tags/tag83.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notesSlides/notesSlide9.xml" ContentType="application/vnd.openxmlformats-officedocument.presentationml.notesSlide+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notesSlides/notesSlide21.xml" ContentType="application/vnd.openxmlformats-officedocument.presentationml.notesSlide+xml"/>
  <Override PartName="/ppt/tags/tag32.xml" ContentType="application/vnd.openxmlformats-officedocument.presentationml.tags+xml"/>
  <Override PartName="/ppt/tags/tag50.xml" ContentType="application/vnd.openxmlformats-officedocument.presentationml.tags+xml"/>
  <Override PartName="/ppt/notesSlides/notesSlide10.xml" ContentType="application/vnd.openxmlformats-officedocument.presentationml.notesSlide+xml"/>
  <Override PartName="/ppt/tags/tag107.xml" ContentType="application/vnd.openxmlformats-officedocument.presentationml.tags+xml"/>
  <Override PartName="/ppt/tags/tag136.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tags/tag7.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tags/tag103.xml" ContentType="application/vnd.openxmlformats-officedocument.presentationml.tags+xml"/>
  <Override PartName="/ppt/tags/tag132.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notesSlides/notesSlide19.xml" ContentType="application/vnd.openxmlformats-officedocument.presentationml.notesSlide+xml"/>
  <Override PartName="/ppt/tags/tag121.xml" ContentType="application/vnd.openxmlformats-officedocument.presentationml.tags+xml"/>
  <Override PartName="/ppt/slides/slide24.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notesSlides/notesSlide15.xml" ContentType="application/vnd.openxmlformats-officedocument.presentationml.notesSlide+xml"/>
  <Override PartName="/ppt/tags/tag84.xml" ContentType="application/vnd.openxmlformats-officedocument.presentationml.tags+xml"/>
  <Override PartName="/ppt/tags/tag95.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notesSlides/notesSlide22.xml" ContentType="application/vnd.openxmlformats-officedocument.presentationml.notesSlide+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notesSlides/notesSlide11.xml" ContentType="application/vnd.openxmlformats-officedocument.presentationml.notesSlide+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notesSlides/notesSlide6.xml" ContentType="application/vnd.openxmlformats-officedocument.presentationml.notesSlide+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45.xml" ContentType="application/vnd.openxmlformats-officedocument.presentationml.tags+xml"/>
  <Override PartName="/ppt/tags/tag92.xml" ContentType="application/vnd.openxmlformats-officedocument.presentationml.tags+xml"/>
  <Override PartName="/ppt/notesSlides/notesSlide23.xml" ContentType="application/vnd.openxmlformats-officedocument.presentationml.notesSlide+xml"/>
  <Override PartName="/ppt/tags/tag34.xml" ContentType="application/vnd.openxmlformats-officedocument.presentationml.tags+xml"/>
  <Override PartName="/ppt/notesSlides/notesSlide12.xml" ContentType="application/vnd.openxmlformats-officedocument.presentationml.notesSlide+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Default Extension="doc" ContentType="application/msword"/>
  <Override PartName="/ppt/tags/tag116.xml" ContentType="application/vnd.openxmlformats-officedocument.presentationml.tags+xml"/>
  <Override PartName="/ppt/tags/tag127.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notesSlides/notesSlide3.xml" ContentType="application/vnd.openxmlformats-officedocument.presentationml.notesSlide+xml"/>
  <Default Extension="bin" ContentType="application/vnd.openxmlformats-officedocument.oleObject"/>
  <Override PartName="/ppt/tags/tag141.xml" ContentType="application/vnd.openxmlformats-officedocument.presentationml.tags+xml"/>
  <Override PartName="/ppt/slides/slide26.xml" ContentType="application/vnd.openxmlformats-officedocument.presentationml.slide+xml"/>
  <Override PartName="/ppt/presProps.xml" ContentType="application/vnd.openxmlformats-officedocument.presentationml.presProps+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notesSlides/notesSlide17.xml" ContentType="application/vnd.openxmlformats-officedocument.presentationml.notesSlide+xml"/>
  <Override PartName="/ppt/tags/tag86.xml" ContentType="application/vnd.openxmlformats-officedocument.presentationml.tags+xml"/>
  <Override PartName="/ppt/tags/tag97.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859" r:id="rId2"/>
    <p:sldMasterId id="2147483871" r:id="rId3"/>
  </p:sldMasterIdLst>
  <p:notesMasterIdLst>
    <p:notesMasterId r:id="rId32"/>
  </p:notesMasterIdLst>
  <p:handoutMasterIdLst>
    <p:handoutMasterId r:id="rId33"/>
  </p:handoutMasterIdLst>
  <p:sldIdLst>
    <p:sldId id="446" r:id="rId4"/>
    <p:sldId id="448" r:id="rId5"/>
    <p:sldId id="449" r:id="rId6"/>
    <p:sldId id="450" r:id="rId7"/>
    <p:sldId id="451" r:id="rId8"/>
    <p:sldId id="452" r:id="rId9"/>
    <p:sldId id="453" r:id="rId10"/>
    <p:sldId id="454" r:id="rId11"/>
    <p:sldId id="455" r:id="rId12"/>
    <p:sldId id="456" r:id="rId13"/>
    <p:sldId id="457" r:id="rId14"/>
    <p:sldId id="458" r:id="rId15"/>
    <p:sldId id="459" r:id="rId16"/>
    <p:sldId id="460" r:id="rId17"/>
    <p:sldId id="461" r:id="rId18"/>
    <p:sldId id="462" r:id="rId19"/>
    <p:sldId id="463" r:id="rId20"/>
    <p:sldId id="464" r:id="rId21"/>
    <p:sldId id="465" r:id="rId22"/>
    <p:sldId id="466" r:id="rId23"/>
    <p:sldId id="467" r:id="rId24"/>
    <p:sldId id="468" r:id="rId25"/>
    <p:sldId id="469" r:id="rId26"/>
    <p:sldId id="470" r:id="rId27"/>
    <p:sldId id="471" r:id="rId28"/>
    <p:sldId id="472" r:id="rId29"/>
    <p:sldId id="473" r:id="rId30"/>
    <p:sldId id="474" r:id="rId31"/>
  </p:sldIdLst>
  <p:sldSz cx="9144000" cy="6858000" type="screen4x3"/>
  <p:notesSz cx="7315200" cy="9601200"/>
  <p:defaultTextStyle>
    <a:defPPr>
      <a:defRPr lang="en-US"/>
    </a:defPPr>
    <a:lvl1pPr algn="l" rtl="0" fontAlgn="base">
      <a:spcBef>
        <a:spcPct val="0"/>
      </a:spcBef>
      <a:spcAft>
        <a:spcPct val="0"/>
      </a:spcAft>
      <a:defRPr sz="2400" b="1" kern="1200">
        <a:solidFill>
          <a:schemeClr val="tx1"/>
        </a:solidFill>
        <a:latin typeface="Times New Roman" pitchFamily="18" charset="0"/>
        <a:ea typeface="+mn-ea"/>
        <a:cs typeface="+mn-cs"/>
      </a:defRPr>
    </a:lvl1pPr>
    <a:lvl2pPr marL="457200" algn="l" rtl="0" fontAlgn="base">
      <a:spcBef>
        <a:spcPct val="0"/>
      </a:spcBef>
      <a:spcAft>
        <a:spcPct val="0"/>
      </a:spcAft>
      <a:defRPr sz="2400" b="1" kern="1200">
        <a:solidFill>
          <a:schemeClr val="tx1"/>
        </a:solidFill>
        <a:latin typeface="Times New Roman" pitchFamily="18" charset="0"/>
        <a:ea typeface="+mn-ea"/>
        <a:cs typeface="+mn-cs"/>
      </a:defRPr>
    </a:lvl2pPr>
    <a:lvl3pPr marL="914400" algn="l" rtl="0" fontAlgn="base">
      <a:spcBef>
        <a:spcPct val="0"/>
      </a:spcBef>
      <a:spcAft>
        <a:spcPct val="0"/>
      </a:spcAft>
      <a:defRPr sz="2400" b="1" kern="1200">
        <a:solidFill>
          <a:schemeClr val="tx1"/>
        </a:solidFill>
        <a:latin typeface="Times New Roman" pitchFamily="18" charset="0"/>
        <a:ea typeface="+mn-ea"/>
        <a:cs typeface="+mn-cs"/>
      </a:defRPr>
    </a:lvl3pPr>
    <a:lvl4pPr marL="1371600" algn="l" rtl="0" fontAlgn="base">
      <a:spcBef>
        <a:spcPct val="0"/>
      </a:spcBef>
      <a:spcAft>
        <a:spcPct val="0"/>
      </a:spcAft>
      <a:defRPr sz="2400" b="1" kern="1200">
        <a:solidFill>
          <a:schemeClr val="tx1"/>
        </a:solidFill>
        <a:latin typeface="Times New Roman" pitchFamily="18" charset="0"/>
        <a:ea typeface="+mn-ea"/>
        <a:cs typeface="+mn-cs"/>
      </a:defRPr>
    </a:lvl4pPr>
    <a:lvl5pPr marL="1828800" algn="l" rtl="0" fontAlgn="base">
      <a:spcBef>
        <a:spcPct val="0"/>
      </a:spcBef>
      <a:spcAft>
        <a:spcPct val="0"/>
      </a:spcAft>
      <a:defRPr sz="2400" b="1" kern="1200">
        <a:solidFill>
          <a:schemeClr val="tx1"/>
        </a:solidFill>
        <a:latin typeface="Times New Roman" pitchFamily="18" charset="0"/>
        <a:ea typeface="+mn-ea"/>
        <a:cs typeface="+mn-cs"/>
      </a:defRPr>
    </a:lvl5pPr>
    <a:lvl6pPr marL="2286000" algn="l" defTabSz="914400" rtl="0" eaLnBrk="1" latinLnBrk="0" hangingPunct="1">
      <a:defRPr sz="2400" b="1" kern="1200">
        <a:solidFill>
          <a:schemeClr val="tx1"/>
        </a:solidFill>
        <a:latin typeface="Times New Roman" pitchFamily="18" charset="0"/>
        <a:ea typeface="+mn-ea"/>
        <a:cs typeface="+mn-cs"/>
      </a:defRPr>
    </a:lvl6pPr>
    <a:lvl7pPr marL="2743200" algn="l" defTabSz="914400" rtl="0" eaLnBrk="1" latinLnBrk="0" hangingPunct="1">
      <a:defRPr sz="2400" b="1" kern="1200">
        <a:solidFill>
          <a:schemeClr val="tx1"/>
        </a:solidFill>
        <a:latin typeface="Times New Roman" pitchFamily="18" charset="0"/>
        <a:ea typeface="+mn-ea"/>
        <a:cs typeface="+mn-cs"/>
      </a:defRPr>
    </a:lvl7pPr>
    <a:lvl8pPr marL="3200400" algn="l" defTabSz="914400" rtl="0" eaLnBrk="1" latinLnBrk="0" hangingPunct="1">
      <a:defRPr sz="2400" b="1" kern="1200">
        <a:solidFill>
          <a:schemeClr val="tx1"/>
        </a:solidFill>
        <a:latin typeface="Times New Roman" pitchFamily="18" charset="0"/>
        <a:ea typeface="+mn-ea"/>
        <a:cs typeface="+mn-cs"/>
      </a:defRPr>
    </a:lvl8pPr>
    <a:lvl9pPr marL="3657600" algn="l" defTabSz="914400" rtl="0" eaLnBrk="1" latinLnBrk="0" hangingPunct="1">
      <a:defRPr sz="2400" b="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EAEAEA"/>
    <a:srgbClr val="CCFFCC"/>
    <a:srgbClr val="CCFF66"/>
    <a:srgbClr val="FFFF00"/>
    <a:srgbClr val="FFFFCC"/>
    <a:srgbClr val="FF3300"/>
    <a:srgbClr val="FF99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38" autoAdjust="0"/>
    <p:restoredTop sz="79928" autoAdjust="0"/>
  </p:normalViewPr>
  <p:slideViewPr>
    <p:cSldViewPr snapToGrid="0">
      <p:cViewPr varScale="1">
        <p:scale>
          <a:sx n="146" d="100"/>
          <a:sy n="146" d="100"/>
        </p:scale>
        <p:origin x="-246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5292" y="-1080"/>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751513" cy="315913"/>
          </a:xfrm>
          <a:prstGeom prst="rect">
            <a:avLst/>
          </a:prstGeom>
          <a:noFill/>
          <a:ln w="9525">
            <a:noFill/>
            <a:miter lim="800000"/>
            <a:headEnd/>
            <a:tailEnd/>
          </a:ln>
          <a:effectLst/>
        </p:spPr>
        <p:txBody>
          <a:bodyPr vert="horz" wrap="square" lIns="97603" tIns="48803" rIns="97603" bIns="48803" numCol="1" anchor="t" anchorCtr="0" compatLnSpc="1">
            <a:prstTxWarp prst="textNoShape">
              <a:avLst/>
            </a:prstTxWarp>
          </a:bodyPr>
          <a:lstStyle>
            <a:lvl1pPr defTabSz="978148" eaLnBrk="0" hangingPunct="0">
              <a:defRPr sz="800" b="0"/>
            </a:lvl1pPr>
          </a:lstStyle>
          <a:p>
            <a:pPr>
              <a:defRPr/>
            </a:pPr>
            <a:r>
              <a:rPr lang="en-US"/>
              <a:t>Operations Strategy/Sourcing &amp; Contracting</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4230688" cy="314325"/>
          </a:xfrm>
          <a:prstGeom prst="rect">
            <a:avLst/>
          </a:prstGeom>
          <a:noFill/>
          <a:ln w="9525">
            <a:noFill/>
            <a:miter lim="800000"/>
            <a:headEnd/>
            <a:tailEnd/>
          </a:ln>
          <a:effectLst/>
        </p:spPr>
        <p:txBody>
          <a:bodyPr vert="horz" wrap="square" lIns="97603" tIns="48803" rIns="97603" bIns="48803" numCol="1" anchor="t" anchorCtr="0" compatLnSpc="1">
            <a:prstTxWarp prst="textNoShape">
              <a:avLst/>
            </a:prstTxWarp>
          </a:bodyPr>
          <a:lstStyle>
            <a:lvl1pPr defTabSz="978148" eaLnBrk="0" hangingPunct="0">
              <a:defRPr sz="900" b="0"/>
            </a:lvl1pPr>
          </a:lstStyle>
          <a:p>
            <a:pPr>
              <a:defRPr/>
            </a:pPr>
            <a:r>
              <a:rPr lang="en-US"/>
              <a:t>Operations Strategy/Sourcing &amp; Contracting</a:t>
            </a:r>
          </a:p>
        </p:txBody>
      </p:sp>
      <p:sp>
        <p:nvSpPr>
          <p:cNvPr id="4099" name="Rectangle 3"/>
          <p:cNvSpPr>
            <a:spLocks noGrp="1" noChangeArrowheads="1"/>
          </p:cNvSpPr>
          <p:nvPr>
            <p:ph type="dt" idx="1"/>
          </p:nvPr>
        </p:nvSpPr>
        <p:spPr bwMode="auto">
          <a:xfrm>
            <a:off x="4146550" y="0"/>
            <a:ext cx="3168650" cy="314325"/>
          </a:xfrm>
          <a:prstGeom prst="rect">
            <a:avLst/>
          </a:prstGeom>
          <a:noFill/>
          <a:ln w="9525">
            <a:noFill/>
            <a:miter lim="800000"/>
            <a:headEnd/>
            <a:tailEnd/>
          </a:ln>
          <a:effectLst/>
        </p:spPr>
        <p:txBody>
          <a:bodyPr vert="horz" wrap="square" lIns="97603" tIns="48803" rIns="97603" bIns="48803" numCol="1" anchor="t" anchorCtr="0" compatLnSpc="1">
            <a:prstTxWarp prst="textNoShape">
              <a:avLst/>
            </a:prstTxWarp>
          </a:bodyPr>
          <a:lstStyle>
            <a:lvl1pPr algn="r" defTabSz="978148" eaLnBrk="0" hangingPunct="0">
              <a:defRPr sz="900" b="0"/>
            </a:lvl1pPr>
          </a:lstStyle>
          <a:p>
            <a:pPr>
              <a:defRPr/>
            </a:pPr>
            <a:fld id="{1A52AE3F-3070-4FDD-863B-E48987BE482B}" type="datetime1">
              <a:rPr lang="en-US"/>
              <a:pPr>
                <a:defRPr/>
              </a:pPr>
              <a:t>2/16/2011</a:t>
            </a:fld>
            <a:endParaRPr lang="en-US"/>
          </a:p>
        </p:txBody>
      </p:sp>
      <p:sp>
        <p:nvSpPr>
          <p:cNvPr id="45060" name="Rectangle 4"/>
          <p:cNvSpPr>
            <a:spLocks noGrp="1" noRot="1" noChangeAspect="1" noChangeArrowheads="1" noTextEdit="1"/>
          </p:cNvSpPr>
          <p:nvPr>
            <p:ph type="sldImg" idx="2"/>
          </p:nvPr>
        </p:nvSpPr>
        <p:spPr bwMode="auto">
          <a:xfrm>
            <a:off x="1339850" y="373063"/>
            <a:ext cx="4379913" cy="328453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92088" y="3679825"/>
            <a:ext cx="6931025" cy="5668963"/>
          </a:xfrm>
          <a:prstGeom prst="rect">
            <a:avLst/>
          </a:prstGeom>
          <a:noFill/>
          <a:ln w="9525">
            <a:noFill/>
            <a:miter lim="800000"/>
            <a:headEnd/>
            <a:tailEnd/>
          </a:ln>
          <a:effectLst/>
        </p:spPr>
        <p:txBody>
          <a:bodyPr vert="horz" wrap="square" lIns="97603" tIns="48803" rIns="97603" bIns="4880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7525"/>
            <a:ext cx="4230688" cy="198438"/>
          </a:xfrm>
          <a:prstGeom prst="rect">
            <a:avLst/>
          </a:prstGeom>
          <a:noFill/>
          <a:ln w="9525">
            <a:noFill/>
            <a:miter lim="800000"/>
            <a:headEnd/>
            <a:tailEnd/>
          </a:ln>
          <a:effectLst/>
        </p:spPr>
        <p:txBody>
          <a:bodyPr vert="horz" wrap="square" lIns="97603" tIns="48803" rIns="97603" bIns="48803" numCol="1" anchor="b" anchorCtr="0" compatLnSpc="1">
            <a:prstTxWarp prst="textNoShape">
              <a:avLst/>
            </a:prstTxWarp>
          </a:bodyPr>
          <a:lstStyle>
            <a:lvl1pPr defTabSz="978148" eaLnBrk="0" hangingPunct="0">
              <a:defRPr sz="900" b="0"/>
            </a:lvl1pPr>
          </a:lstStyle>
          <a:p>
            <a:pPr>
              <a:defRPr/>
            </a:pPr>
            <a:r>
              <a:rPr lang="en-US"/>
              <a:t>© Van Mieghem</a:t>
            </a:r>
          </a:p>
        </p:txBody>
      </p:sp>
      <p:sp>
        <p:nvSpPr>
          <p:cNvPr id="4103" name="Rectangle 7"/>
          <p:cNvSpPr>
            <a:spLocks noGrp="1" noChangeArrowheads="1"/>
          </p:cNvSpPr>
          <p:nvPr>
            <p:ph type="sldNum" sz="quarter" idx="5"/>
          </p:nvPr>
        </p:nvSpPr>
        <p:spPr bwMode="auto">
          <a:xfrm>
            <a:off x="4146550" y="9407525"/>
            <a:ext cx="3168650" cy="198438"/>
          </a:xfrm>
          <a:prstGeom prst="rect">
            <a:avLst/>
          </a:prstGeom>
          <a:noFill/>
          <a:ln w="9525">
            <a:noFill/>
            <a:miter lim="800000"/>
            <a:headEnd/>
            <a:tailEnd/>
          </a:ln>
          <a:effectLst/>
        </p:spPr>
        <p:txBody>
          <a:bodyPr vert="horz" wrap="square" lIns="97603" tIns="48803" rIns="97603" bIns="48803" numCol="1" anchor="b" anchorCtr="0" compatLnSpc="1">
            <a:prstTxWarp prst="textNoShape">
              <a:avLst/>
            </a:prstTxWarp>
          </a:bodyPr>
          <a:lstStyle>
            <a:lvl1pPr algn="r" defTabSz="978148" eaLnBrk="0" hangingPunct="0">
              <a:defRPr sz="900" b="0"/>
            </a:lvl1pPr>
          </a:lstStyle>
          <a:p>
            <a:pPr>
              <a:defRPr/>
            </a:pPr>
            <a:fld id="{D588EE2E-55AE-4C3D-BD58-67509B023CC0}"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74725"/>
            <a:r>
              <a:rPr lang="en-US" smtClean="0"/>
              <a:t>Operations Strategy/Sourcing &amp; Contracting</a:t>
            </a:r>
          </a:p>
        </p:txBody>
      </p:sp>
      <p:sp>
        <p:nvSpPr>
          <p:cNvPr id="46083" name="Rectangle 6"/>
          <p:cNvSpPr>
            <a:spLocks noGrp="1" noChangeArrowheads="1"/>
          </p:cNvSpPr>
          <p:nvPr>
            <p:ph type="ftr" sz="quarter" idx="4"/>
          </p:nvPr>
        </p:nvSpPr>
        <p:spPr>
          <a:noFill/>
        </p:spPr>
        <p:txBody>
          <a:bodyPr/>
          <a:lstStyle/>
          <a:p>
            <a:pPr defTabSz="974725"/>
            <a:r>
              <a:rPr lang="en-US" smtClean="0"/>
              <a:t>© Van Mieghem</a:t>
            </a:r>
          </a:p>
        </p:txBody>
      </p:sp>
      <p:sp>
        <p:nvSpPr>
          <p:cNvPr id="46084" name="Rectangle 7"/>
          <p:cNvSpPr>
            <a:spLocks noGrp="1" noChangeArrowheads="1"/>
          </p:cNvSpPr>
          <p:nvPr>
            <p:ph type="sldNum" sz="quarter" idx="5"/>
          </p:nvPr>
        </p:nvSpPr>
        <p:spPr>
          <a:noFill/>
        </p:spPr>
        <p:txBody>
          <a:bodyPr/>
          <a:lstStyle/>
          <a:p>
            <a:pPr defTabSz="974725"/>
            <a:fld id="{439EC8D3-E38D-4783-B465-A547F7CB78A3}" type="slidenum">
              <a:rPr lang="en-US" smtClean="0"/>
              <a:pPr defTabSz="974725"/>
              <a:t>1</a:t>
            </a:fld>
            <a:endParaRPr lang="en-US" smtClean="0"/>
          </a:p>
        </p:txBody>
      </p:sp>
      <p:sp>
        <p:nvSpPr>
          <p:cNvPr id="29701" name="Notes Placeholder 8"/>
          <p:cNvSpPr>
            <a:spLocks noGrp="1"/>
          </p:cNvSpPr>
          <p:nvPr>
            <p:ph type="body" idx="1"/>
          </p:nvPr>
        </p:nvSpPr>
        <p:spPr>
          <a:ln/>
        </p:spPr>
        <p:txBody>
          <a:bodyPr/>
          <a:lstStyle/>
          <a:p>
            <a:pPr>
              <a:defRPr/>
            </a:pPr>
            <a:r>
              <a:rPr lang="en-US" dirty="0" smtClean="0"/>
              <a:t>2011 Feb </a:t>
            </a:r>
            <a:r>
              <a:rPr lang="en-US" dirty="0" smtClean="0"/>
              <a:t>16 </a:t>
            </a:r>
            <a:r>
              <a:rPr lang="en-US" dirty="0" smtClean="0"/>
              <a:t>(1.5hr day class</a:t>
            </a:r>
            <a:r>
              <a:rPr lang="en-US" dirty="0" smtClean="0"/>
              <a:t>):  Stephen Doig</a:t>
            </a:r>
            <a:r>
              <a:rPr lang="en-US" baseline="0" dirty="0" smtClean="0"/>
              <a:t> as speaker</a:t>
            </a:r>
            <a:endParaRPr lang="en-US" dirty="0" smtClean="0"/>
          </a:p>
          <a:p>
            <a:pPr lvl="0">
              <a:buFont typeface="Arial" pitchFamily="34" charset="0"/>
              <a:buChar char="•"/>
            </a:pPr>
            <a:r>
              <a:rPr lang="en-US" sz="1000" kern="1200" dirty="0" smtClean="0">
                <a:solidFill>
                  <a:schemeClr val="tx1"/>
                </a:solidFill>
                <a:latin typeface="Times New Roman" pitchFamily="18" charset="0"/>
                <a:ea typeface="+mn-ea"/>
                <a:cs typeface="+mn-cs"/>
              </a:rPr>
              <a:t>Why Sourcing is important (you covered this really well already)</a:t>
            </a:r>
          </a:p>
          <a:p>
            <a:pPr lvl="0">
              <a:buFont typeface="Arial" pitchFamily="34" charset="0"/>
              <a:buChar char="•"/>
            </a:pPr>
            <a:r>
              <a:rPr lang="en-US" sz="1000" kern="1200" dirty="0" smtClean="0">
                <a:solidFill>
                  <a:schemeClr val="tx1"/>
                </a:solidFill>
                <a:latin typeface="Times New Roman" pitchFamily="18" charset="0"/>
                <a:ea typeface="+mn-ea"/>
                <a:cs typeface="+mn-cs"/>
              </a:rPr>
              <a:t>What does world class look like</a:t>
            </a:r>
          </a:p>
          <a:p>
            <a:pPr lvl="0">
              <a:buFont typeface="Arial" pitchFamily="34" charset="0"/>
              <a:buChar char="•"/>
            </a:pPr>
            <a:r>
              <a:rPr lang="en-US" sz="1000" kern="1200" dirty="0" smtClean="0">
                <a:solidFill>
                  <a:schemeClr val="tx1"/>
                </a:solidFill>
                <a:latin typeface="Times New Roman" pitchFamily="18" charset="0"/>
                <a:ea typeface="+mn-ea"/>
                <a:cs typeface="+mn-cs"/>
              </a:rPr>
              <a:t>What tools do we have.  You also covered this quite well so I will focus on synthesizing what we learned from the case on supplier economics</a:t>
            </a:r>
          </a:p>
          <a:p>
            <a:pPr lvl="0">
              <a:buFont typeface="Arial" pitchFamily="34" charset="0"/>
              <a:buChar char="•"/>
            </a:pPr>
            <a:r>
              <a:rPr lang="en-US" sz="1000" kern="1200" dirty="0" smtClean="0">
                <a:solidFill>
                  <a:schemeClr val="tx1"/>
                </a:solidFill>
                <a:latin typeface="Times New Roman" pitchFamily="18" charset="0"/>
                <a:ea typeface="+mn-ea"/>
                <a:cs typeface="+mn-cs"/>
              </a:rPr>
              <a:t>How to get started.  The role of the diagnostic</a:t>
            </a:r>
          </a:p>
          <a:p>
            <a:pPr>
              <a:defRPr/>
            </a:pPr>
            <a:endParaRPr lang="en-US" dirty="0" smtClean="0"/>
          </a:p>
          <a:p>
            <a:pPr>
              <a:defRPr/>
            </a:pPr>
            <a:endParaRPr lang="en-US" dirty="0" smtClean="0"/>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81F5CBE6-72F2-4471-A1CF-127C5A0026DF}" type="slidenum">
              <a:rPr lang="en-US">
                <a:solidFill>
                  <a:prstClr val="black"/>
                </a:solidFill>
              </a:rPr>
              <a:pPr/>
              <a:t>12</a:t>
            </a:fld>
            <a:endParaRPr lang="en-US">
              <a:solidFill>
                <a:prstClr val="black"/>
              </a:solidFill>
            </a:endParaRPr>
          </a:p>
        </p:txBody>
      </p:sp>
      <p:sp>
        <p:nvSpPr>
          <p:cNvPr id="35843" name="Rectangle 2"/>
          <p:cNvSpPr>
            <a:spLocks noChangeArrowheads="1" noTextEdit="1"/>
          </p:cNvSpPr>
          <p:nvPr>
            <p:ph type="sldImg"/>
          </p:nvPr>
        </p:nvSpPr>
        <p:spPr>
          <a:xfrm>
            <a:off x="941388" y="511175"/>
            <a:ext cx="5432425" cy="4073525"/>
          </a:xfrm>
          <a:ln w="12700" cap="flat">
            <a:solidFill>
              <a:schemeClr val="tx1"/>
            </a:solidFill>
          </a:ln>
        </p:spPr>
      </p:sp>
      <p:sp>
        <p:nvSpPr>
          <p:cNvPr id="35844" name="Rectangle 3"/>
          <p:cNvSpPr>
            <a:spLocks noChangeArrowheads="1"/>
          </p:cNvSpPr>
          <p:nvPr>
            <p:ph type="body" idx="1"/>
          </p:nvPr>
        </p:nvSpPr>
        <p:spPr>
          <a:xfrm>
            <a:off x="974725" y="4587875"/>
            <a:ext cx="5365750" cy="4267200"/>
          </a:xfrm>
          <a:noFill/>
          <a:ln/>
        </p:spPr>
        <p:txBody>
          <a:bodyPr lIns="93688" tIns="48405" rIns="93688" bIns="48405"/>
          <a:lstStyle/>
          <a:p>
            <a:pPr marL="106363" indent="-106363"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ACEB80F5-8178-447D-B889-C7FF34935F92}" type="slidenum">
              <a:rPr lang="en-US">
                <a:solidFill>
                  <a:prstClr val="black"/>
                </a:solidFill>
              </a:rPr>
              <a:pPr/>
              <a:t>14</a:t>
            </a:fld>
            <a:endParaRPr lang="en-US">
              <a:solidFill>
                <a:prstClr val="black"/>
              </a:solidFill>
            </a:endParaRPr>
          </a:p>
        </p:txBody>
      </p:sp>
      <p:sp>
        <p:nvSpPr>
          <p:cNvPr id="38915" name="Rectangle 2"/>
          <p:cNvSpPr>
            <a:spLocks noChangeArrowheads="1" noTextEdit="1"/>
          </p:cNvSpPr>
          <p:nvPr>
            <p:ph type="sldImg"/>
          </p:nvPr>
        </p:nvSpPr>
        <p:spPr>
          <a:solidFill>
            <a:srgbClr val="FFFFFF"/>
          </a:solidFill>
          <a:ln/>
        </p:spPr>
      </p:sp>
      <p:sp>
        <p:nvSpPr>
          <p:cNvPr id="38916"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69428C29-204B-43BF-9E4C-744E14513AAE}" type="slidenum">
              <a:rPr lang="en-US">
                <a:solidFill>
                  <a:prstClr val="black"/>
                </a:solidFill>
              </a:rPr>
              <a:pPr/>
              <a:t>15</a:t>
            </a:fld>
            <a:endParaRPr lang="en-US">
              <a:solidFill>
                <a:prstClr val="black"/>
              </a:solidFill>
            </a:endParaRPr>
          </a:p>
        </p:txBody>
      </p:sp>
      <p:sp>
        <p:nvSpPr>
          <p:cNvPr id="40963" name="Rectangle 2"/>
          <p:cNvSpPr>
            <a:spLocks noChangeArrowheads="1" noTextEdit="1"/>
          </p:cNvSpPr>
          <p:nvPr>
            <p:ph type="sldImg"/>
          </p:nvPr>
        </p:nvSpPr>
        <p:spPr>
          <a:solidFill>
            <a:srgbClr val="FFFFFF"/>
          </a:solidFill>
          <a:ln/>
        </p:spPr>
      </p:sp>
      <p:sp>
        <p:nvSpPr>
          <p:cNvPr id="40964"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18887438-7620-4E21-86C5-F14D5E2251EA}" type="slidenum">
              <a:rPr lang="en-US">
                <a:solidFill>
                  <a:prstClr val="black"/>
                </a:solidFill>
              </a:rPr>
              <a:pPr/>
              <a:t>16</a:t>
            </a:fld>
            <a:endParaRPr lang="en-US">
              <a:solidFill>
                <a:prstClr val="black"/>
              </a:solidFill>
            </a:endParaRPr>
          </a:p>
        </p:txBody>
      </p:sp>
      <p:sp>
        <p:nvSpPr>
          <p:cNvPr id="43011" name="Rectangle 2"/>
          <p:cNvSpPr>
            <a:spLocks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FE681AE0-FB85-4AF6-A9B2-92559EB3DE3C}" type="slidenum">
              <a:rPr lang="en-US">
                <a:solidFill>
                  <a:prstClr val="black"/>
                </a:solidFill>
              </a:rPr>
              <a:pPr/>
              <a:t>17</a:t>
            </a:fld>
            <a:endParaRPr lang="en-US">
              <a:solidFill>
                <a:prstClr val="black"/>
              </a:solidFill>
            </a:endParaRPr>
          </a:p>
        </p:txBody>
      </p:sp>
      <p:sp>
        <p:nvSpPr>
          <p:cNvPr id="45059" name="Rectangle 2"/>
          <p:cNvSpPr>
            <a:spLocks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A1666940-CBB7-48E8-AC10-E5DF44B11648}" type="slidenum">
              <a:rPr lang="en-US">
                <a:solidFill>
                  <a:prstClr val="black"/>
                </a:solidFill>
              </a:rPr>
              <a:pPr/>
              <a:t>18</a:t>
            </a:fld>
            <a:endParaRPr lang="en-US">
              <a:solidFill>
                <a:prstClr val="black"/>
              </a:solidFill>
            </a:endParaRPr>
          </a:p>
        </p:txBody>
      </p:sp>
      <p:sp>
        <p:nvSpPr>
          <p:cNvPr id="47107" name="Rectangle 2"/>
          <p:cNvSpPr>
            <a:spLocks noChangeArrowheads="1"/>
          </p:cNvSpPr>
          <p:nvPr>
            <p:ph type="sldImg"/>
          </p:nvPr>
        </p:nvSpPr>
        <p:spPr>
          <a:xfrm>
            <a:off x="947738" y="517525"/>
            <a:ext cx="5422900" cy="4067175"/>
          </a:xfrm>
          <a:ln w="12700" cap="flat">
            <a:solidFill>
              <a:schemeClr val="tx1"/>
            </a:solidFill>
          </a:ln>
        </p:spPr>
      </p:sp>
      <p:sp>
        <p:nvSpPr>
          <p:cNvPr id="47108" name="Rectangle 3"/>
          <p:cNvSpPr>
            <a:spLocks noChangeArrowheads="1"/>
          </p:cNvSpPr>
          <p:nvPr>
            <p:ph type="body" idx="1"/>
          </p:nvPr>
        </p:nvSpPr>
        <p:spPr>
          <a:xfrm>
            <a:off x="977900" y="4587875"/>
            <a:ext cx="5359400" cy="4267200"/>
          </a:xfrm>
          <a:noFill/>
          <a:ln/>
        </p:spPr>
        <p:txBody>
          <a:bodyPr lIns="99117" tIns="51210" rIns="99117" bIns="51210"/>
          <a:lstStyle/>
          <a:p>
            <a:pPr marL="106363" indent="-106363" eaLnBrk="1" hangingPunct="1"/>
            <a:endParaRPr lang="en-GB"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F29287DF-C972-42A8-ABB2-0FF395159316}" type="slidenum">
              <a:rPr lang="en-US">
                <a:solidFill>
                  <a:prstClr val="black"/>
                </a:solidFill>
              </a:rPr>
              <a:pPr/>
              <a:t>19</a:t>
            </a:fld>
            <a:endParaRPr lang="en-US">
              <a:solidFill>
                <a:prstClr val="black"/>
              </a:solidFill>
            </a:endParaRPr>
          </a:p>
        </p:txBody>
      </p:sp>
      <p:sp>
        <p:nvSpPr>
          <p:cNvPr id="49155" name="Rectangle 2"/>
          <p:cNvSpPr>
            <a:spLocks noChangeArrowheads="1" noTextEdit="1"/>
          </p:cNvSpPr>
          <p:nvPr>
            <p:ph type="sldImg"/>
          </p:nvPr>
        </p:nvSpPr>
        <p:spPr>
          <a:solidFill>
            <a:srgbClr val="FFFFFF"/>
          </a:solidFill>
          <a:ln/>
        </p:spPr>
      </p:sp>
      <p:sp>
        <p:nvSpPr>
          <p:cNvPr id="49156"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0DBD4CC3-6D88-406F-9363-F9FE5932ED90}" type="slidenum">
              <a:rPr lang="en-US">
                <a:solidFill>
                  <a:prstClr val="black"/>
                </a:solidFill>
              </a:rPr>
              <a:pPr/>
              <a:t>20</a:t>
            </a:fld>
            <a:endParaRPr lang="en-US">
              <a:solidFill>
                <a:prstClr val="black"/>
              </a:solidFill>
            </a:endParaRPr>
          </a:p>
        </p:txBody>
      </p:sp>
      <p:sp>
        <p:nvSpPr>
          <p:cNvPr id="51203" name="Rectangle 2"/>
          <p:cNvSpPr>
            <a:spLocks noChangeArrowheads="1" noTextEdit="1"/>
          </p:cNvSpPr>
          <p:nvPr>
            <p:ph type="sldImg"/>
          </p:nvPr>
        </p:nvSpPr>
        <p:spPr>
          <a:solidFill>
            <a:srgbClr val="FFFFFF"/>
          </a:solidFill>
          <a:ln/>
        </p:spPr>
      </p:sp>
      <p:sp>
        <p:nvSpPr>
          <p:cNvPr id="51204"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41B59FD9-A83E-4147-80AB-DF3D0128081B}" type="slidenum">
              <a:rPr lang="en-US">
                <a:solidFill>
                  <a:prstClr val="black"/>
                </a:solidFill>
              </a:rPr>
              <a:pPr/>
              <a:t>21</a:t>
            </a:fld>
            <a:endParaRPr lang="en-US">
              <a:solidFill>
                <a:prstClr val="black"/>
              </a:solidFill>
            </a:endParaRPr>
          </a:p>
        </p:txBody>
      </p:sp>
      <p:sp>
        <p:nvSpPr>
          <p:cNvPr id="53251" name="Rectangle 2"/>
          <p:cNvSpPr>
            <a:spLocks noChangeArrowheads="1"/>
          </p:cNvSpPr>
          <p:nvPr>
            <p:ph type="sldImg"/>
          </p:nvPr>
        </p:nvSpPr>
        <p:spPr>
          <a:xfrm>
            <a:off x="1257300" y="720725"/>
            <a:ext cx="4802188" cy="3600450"/>
          </a:xfrm>
          <a:solidFill>
            <a:srgbClr val="FFFFFF"/>
          </a:solidFill>
          <a:ln/>
        </p:spPr>
      </p:sp>
      <p:sp>
        <p:nvSpPr>
          <p:cNvPr id="53252" name="Rectangle 3"/>
          <p:cNvSpPr>
            <a:spLocks noChangeArrowheads="1"/>
          </p:cNvSpPr>
          <p:nvPr>
            <p:ph type="body" idx="1"/>
          </p:nvPr>
        </p:nvSpPr>
        <p:spPr>
          <a:xfrm>
            <a:off x="976313" y="4560888"/>
            <a:ext cx="5362575" cy="174625"/>
          </a:xfrm>
          <a:solidFill>
            <a:srgbClr val="FFFFFF"/>
          </a:solidFill>
          <a:ln>
            <a:solidFill>
              <a:srgbClr val="000000"/>
            </a:solidFill>
          </a:ln>
        </p:spPr>
        <p:txBody>
          <a:bodyPr lIns="95152" tIns="47576" rIns="95152" bIns="47576"/>
          <a:lstStyle/>
          <a:p>
            <a:pPr eaLnBrk="1" hangingPunct="1"/>
            <a:endParaRPr lang="en-GB"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ABF07477-5599-4059-9524-0E7062DA2F3F}" type="slidenum">
              <a:rPr lang="en-US">
                <a:solidFill>
                  <a:prstClr val="black"/>
                </a:solidFill>
              </a:rPr>
              <a:pPr/>
              <a:t>22</a:t>
            </a:fld>
            <a:endParaRPr lang="en-US">
              <a:solidFill>
                <a:prstClr val="black"/>
              </a:solidFill>
            </a:endParaRPr>
          </a:p>
        </p:txBody>
      </p:sp>
      <p:sp>
        <p:nvSpPr>
          <p:cNvPr id="55299" name="Rectangle 2"/>
          <p:cNvSpPr>
            <a:spLocks noChangeArrowheads="1"/>
          </p:cNvSpPr>
          <p:nvPr>
            <p:ph type="sldImg"/>
          </p:nvPr>
        </p:nvSpPr>
        <p:spPr>
          <a:xfrm>
            <a:off x="1257300" y="720725"/>
            <a:ext cx="4802188" cy="3600450"/>
          </a:xfrm>
          <a:solidFill>
            <a:srgbClr val="FFFFFF"/>
          </a:solidFill>
          <a:ln/>
        </p:spPr>
      </p:sp>
      <p:sp>
        <p:nvSpPr>
          <p:cNvPr id="55300" name="Rectangle 3"/>
          <p:cNvSpPr>
            <a:spLocks noChangeArrowheads="1"/>
          </p:cNvSpPr>
          <p:nvPr>
            <p:ph type="body" idx="1"/>
          </p:nvPr>
        </p:nvSpPr>
        <p:spPr>
          <a:xfrm>
            <a:off x="976313" y="4560888"/>
            <a:ext cx="5362575" cy="174625"/>
          </a:xfrm>
          <a:solidFill>
            <a:srgbClr val="FFFFFF"/>
          </a:solidFill>
          <a:ln>
            <a:solidFill>
              <a:srgbClr val="000000"/>
            </a:solidFill>
          </a:ln>
        </p:spPr>
        <p:txBody>
          <a:bodyPr lIns="95152" tIns="47576" rIns="95152" bIns="47576"/>
          <a:lstStyle/>
          <a:p>
            <a:pPr eaLnBrk="1" hangingPunct="1"/>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4A61FA37-AFB6-4EB0-B671-7E910AB44188}" type="slidenum">
              <a:rPr lang="en-US">
                <a:solidFill>
                  <a:prstClr val="black"/>
                </a:solidFill>
              </a:rPr>
              <a:pPr/>
              <a:t>2</a:t>
            </a:fld>
            <a:endParaRPr lang="en-US">
              <a:solidFill>
                <a:prstClr val="black"/>
              </a:solidFill>
            </a:endParaRPr>
          </a:p>
        </p:txBody>
      </p:sp>
      <p:sp>
        <p:nvSpPr>
          <p:cNvPr id="17411" name="Rectangle 2"/>
          <p:cNvSpPr>
            <a:spLocks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C7FC3669-8FF3-4970-90EE-26673C380BD0}" type="slidenum">
              <a:rPr lang="en-US">
                <a:solidFill>
                  <a:prstClr val="black"/>
                </a:solidFill>
              </a:rPr>
              <a:pPr/>
              <a:t>23</a:t>
            </a:fld>
            <a:endParaRPr lang="en-US">
              <a:solidFill>
                <a:prstClr val="black"/>
              </a:solidFill>
            </a:endParaRPr>
          </a:p>
        </p:txBody>
      </p:sp>
      <p:sp>
        <p:nvSpPr>
          <p:cNvPr id="57347" name="Rectangle 2"/>
          <p:cNvSpPr>
            <a:spLocks noChangeArrowheads="1"/>
          </p:cNvSpPr>
          <p:nvPr>
            <p:ph type="sldImg"/>
          </p:nvPr>
        </p:nvSpPr>
        <p:spPr>
          <a:xfrm>
            <a:off x="1258888" y="720725"/>
            <a:ext cx="4800600" cy="3600450"/>
          </a:xfrm>
          <a:solidFill>
            <a:srgbClr val="FFFFFF"/>
          </a:solidFill>
          <a:ln/>
        </p:spPr>
      </p:sp>
      <p:sp>
        <p:nvSpPr>
          <p:cNvPr id="57348" name="Rectangle 3"/>
          <p:cNvSpPr>
            <a:spLocks noChangeArrowheads="1"/>
          </p:cNvSpPr>
          <p:nvPr>
            <p:ph type="body" idx="1"/>
          </p:nvPr>
        </p:nvSpPr>
        <p:spPr>
          <a:xfrm>
            <a:off x="976313" y="4560888"/>
            <a:ext cx="5362575" cy="174625"/>
          </a:xfrm>
          <a:solidFill>
            <a:srgbClr val="FFFFFF"/>
          </a:solidFill>
          <a:ln>
            <a:solidFill>
              <a:srgbClr val="000000"/>
            </a:solidFill>
          </a:ln>
        </p:spPr>
        <p:txBody>
          <a:bodyPr lIns="95152" tIns="47576" rIns="95152" bIns="47576"/>
          <a:lstStyle/>
          <a:p>
            <a:pPr eaLnBrk="1" hangingPunct="1"/>
            <a:endParaRPr lang="en-GB"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6C65E0B7-B4E3-4568-A934-DC996C86C705}" type="slidenum">
              <a:rPr lang="en-US">
                <a:solidFill>
                  <a:prstClr val="black"/>
                </a:solidFill>
              </a:rPr>
              <a:pPr/>
              <a:t>24</a:t>
            </a:fld>
            <a:endParaRPr lang="en-US">
              <a:solidFill>
                <a:prstClr val="black"/>
              </a:solidFill>
            </a:endParaRPr>
          </a:p>
        </p:txBody>
      </p:sp>
      <p:sp>
        <p:nvSpPr>
          <p:cNvPr id="14338" name="Rectangle 2"/>
          <p:cNvSpPr>
            <a:spLocks noChangeArrowheads="1" noTextEdit="1"/>
          </p:cNvSpPr>
          <p:nvPr>
            <p:ph type="sldImg"/>
          </p:nvPr>
        </p:nvSpPr>
        <p:spPr>
          <a:xfrm>
            <a:off x="1257300" y="720725"/>
            <a:ext cx="4800600" cy="3600450"/>
          </a:xfrm>
          <a:ln/>
        </p:spPr>
      </p:sp>
      <p:sp>
        <p:nvSpPr>
          <p:cNvPr id="14339" name="Rectangle 3"/>
          <p:cNvSpPr>
            <a:spLocks noGrp="1" noChangeArrowheads="1"/>
          </p:cNvSpPr>
          <p:nvPr>
            <p:ph type="body" idx="1"/>
          </p:nvPr>
        </p:nvSpPr>
        <p:spPr>
          <a:xfrm>
            <a:off x="975360" y="4560570"/>
            <a:ext cx="5364480" cy="176689"/>
          </a:xfrm>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FEF163F0-4F53-4527-AC91-455B678B575A}" type="slidenum">
              <a:rPr lang="en-US">
                <a:solidFill>
                  <a:prstClr val="black"/>
                </a:solidFill>
              </a:rPr>
              <a:pPr/>
              <a:t>25</a:t>
            </a:fld>
            <a:endParaRPr lang="en-US">
              <a:solidFill>
                <a:prstClr val="black"/>
              </a:solidFill>
            </a:endParaRPr>
          </a:p>
        </p:txBody>
      </p:sp>
      <p:sp>
        <p:nvSpPr>
          <p:cNvPr id="66562" name="Rectangle 2"/>
          <p:cNvSpPr>
            <a:spLocks noChangeArrowheads="1" noTextEdit="1"/>
          </p:cNvSpPr>
          <p:nvPr>
            <p:ph type="sldImg"/>
          </p:nvPr>
        </p:nvSpPr>
        <p:spPr>
          <a:xfrm>
            <a:off x="939800" y="509588"/>
            <a:ext cx="5435600" cy="4076700"/>
          </a:xfrm>
          <a:ln w="12700" cap="flat">
            <a:solidFill>
              <a:schemeClr val="tx1"/>
            </a:solidFill>
          </a:ln>
        </p:spPr>
      </p:sp>
      <p:sp>
        <p:nvSpPr>
          <p:cNvPr id="66563" name="Rectangle 3"/>
          <p:cNvSpPr>
            <a:spLocks noGrp="1" noChangeArrowheads="1"/>
          </p:cNvSpPr>
          <p:nvPr>
            <p:ph type="body" idx="1"/>
          </p:nvPr>
        </p:nvSpPr>
        <p:spPr>
          <a:xfrm>
            <a:off x="975360" y="4587240"/>
            <a:ext cx="5364480" cy="4267200"/>
          </a:xfrm>
          <a:ln/>
        </p:spPr>
        <p:txBody>
          <a:bodyPr lIns="99038" tIns="51169" rIns="99038" bIns="51169"/>
          <a:lstStyle/>
          <a:p>
            <a:pPr>
              <a:spcBef>
                <a:spcPct val="30000"/>
              </a:spcBef>
            </a:pPr>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8567860D-EDEB-466B-B855-C33E8B5C8F69}" type="slidenum">
              <a:rPr lang="en-US">
                <a:solidFill>
                  <a:prstClr val="black"/>
                </a:solidFill>
              </a:rPr>
              <a:pPr/>
              <a:t>26</a:t>
            </a:fld>
            <a:endParaRPr lang="en-US">
              <a:solidFill>
                <a:prstClr val="black"/>
              </a:solidFill>
            </a:endParaRPr>
          </a:p>
        </p:txBody>
      </p:sp>
      <p:sp>
        <p:nvSpPr>
          <p:cNvPr id="83970" name="Rectangle 2"/>
          <p:cNvSpPr>
            <a:spLocks noChangeArrowheads="1"/>
          </p:cNvSpPr>
          <p:nvPr>
            <p:ph type="sldImg"/>
          </p:nvPr>
        </p:nvSpPr>
        <p:spPr bwMode="auto">
          <a:xfrm>
            <a:off x="1258888" y="746125"/>
            <a:ext cx="4800600" cy="3602038"/>
          </a:xfrm>
          <a:prstGeom prst="rect">
            <a:avLst/>
          </a:prstGeom>
          <a:noFill/>
          <a:ln w="12700" cap="flat">
            <a:solidFill>
              <a:schemeClr val="tx1"/>
            </a:solidFill>
            <a:miter lim="800000"/>
            <a:headEnd/>
            <a:tailEnd/>
          </a:ln>
        </p:spPr>
      </p:sp>
      <p:sp>
        <p:nvSpPr>
          <p:cNvPr id="83971" name="Rectangle 3"/>
          <p:cNvSpPr>
            <a:spLocks noChangeArrowheads="1"/>
          </p:cNvSpPr>
          <p:nvPr>
            <p:ph type="body" idx="1"/>
          </p:nvPr>
        </p:nvSpPr>
        <p:spPr bwMode="auto">
          <a:xfrm>
            <a:off x="975360" y="4565571"/>
            <a:ext cx="5364480" cy="791765"/>
          </a:xfrm>
          <a:prstGeom prst="rect">
            <a:avLst/>
          </a:prstGeom>
          <a:noFill/>
          <a:ln>
            <a:miter lim="800000"/>
            <a:headEnd/>
            <a:tailEnd/>
          </a:ln>
        </p:spPr>
        <p:txBody>
          <a:bodyPr lIns="100317" tIns="48488" rIns="100317" bIns="48488"/>
          <a:lstStyle/>
          <a:p>
            <a:pPr defTabSz="996819"/>
            <a:endParaRPr lang="en-GB"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7664772C-E37C-46C0-972C-344744061422}" type="slidenum">
              <a:rPr lang="en-US">
                <a:solidFill>
                  <a:prstClr val="black"/>
                </a:solidFill>
              </a:rPr>
              <a:pPr/>
              <a:t>27</a:t>
            </a:fld>
            <a:endParaRPr lang="en-US">
              <a:solidFill>
                <a:prstClr val="black"/>
              </a:solidFill>
            </a:endParaRPr>
          </a:p>
        </p:txBody>
      </p:sp>
      <p:sp>
        <p:nvSpPr>
          <p:cNvPr id="81922" name="Rectangle 2"/>
          <p:cNvSpPr>
            <a:spLocks noChangeArrowheads="1"/>
          </p:cNvSpPr>
          <p:nvPr>
            <p:ph type="sldImg"/>
          </p:nvPr>
        </p:nvSpPr>
        <p:spPr bwMode="auto">
          <a:xfrm>
            <a:off x="939800" y="509588"/>
            <a:ext cx="5435600" cy="4076700"/>
          </a:xfrm>
          <a:prstGeom prst="rect">
            <a:avLst/>
          </a:prstGeom>
          <a:noFill/>
          <a:ln w="12700" cap="flat">
            <a:solidFill>
              <a:schemeClr val="tx1"/>
            </a:solidFill>
            <a:miter lim="800000"/>
            <a:headEnd/>
            <a:tailEnd/>
          </a:ln>
        </p:spPr>
      </p:sp>
      <p:sp>
        <p:nvSpPr>
          <p:cNvPr id="81923" name="Rectangle 3"/>
          <p:cNvSpPr>
            <a:spLocks noChangeArrowheads="1"/>
          </p:cNvSpPr>
          <p:nvPr>
            <p:ph type="body" idx="1"/>
          </p:nvPr>
        </p:nvSpPr>
        <p:spPr bwMode="auto">
          <a:xfrm>
            <a:off x="975360" y="4587240"/>
            <a:ext cx="5364480" cy="4268867"/>
          </a:xfrm>
          <a:prstGeom prst="rect">
            <a:avLst/>
          </a:prstGeom>
          <a:noFill/>
          <a:ln>
            <a:miter lim="800000"/>
            <a:headEnd/>
            <a:tailEnd/>
          </a:ln>
        </p:spPr>
        <p:txBody>
          <a:bodyPr lIns="99038" tIns="51169" rIns="99038" bIns="51169"/>
          <a:lstStyle/>
          <a:p>
            <a:pPr>
              <a:spcBef>
                <a:spcPct val="30000"/>
              </a:spcBef>
            </a:pPr>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7D18E040-BA14-4369-ADBE-4EEC932802A2}" type="slidenum">
              <a:rPr lang="en-US">
                <a:solidFill>
                  <a:prstClr val="black"/>
                </a:solidFill>
              </a:rPr>
              <a:pPr/>
              <a:t>28</a:t>
            </a:fld>
            <a:endParaRPr lang="en-US">
              <a:solidFill>
                <a:prstClr val="black"/>
              </a:solidFill>
            </a:endParaRPr>
          </a:p>
        </p:txBody>
      </p:sp>
      <p:sp>
        <p:nvSpPr>
          <p:cNvPr id="62466" name="Rectangle 2"/>
          <p:cNvSpPr>
            <a:spLocks noChangeArrowheads="1" noTextEdit="1"/>
          </p:cNvSpPr>
          <p:nvPr>
            <p:ph type="sldImg"/>
          </p:nvPr>
        </p:nvSpPr>
        <p:spPr>
          <a:xfrm>
            <a:off x="939800" y="509588"/>
            <a:ext cx="5435600" cy="4076700"/>
          </a:xfrm>
          <a:ln w="12700" cap="flat">
            <a:solidFill>
              <a:schemeClr val="tx1"/>
            </a:solidFill>
          </a:ln>
        </p:spPr>
      </p:sp>
      <p:sp>
        <p:nvSpPr>
          <p:cNvPr id="62467" name="Rectangle 3"/>
          <p:cNvSpPr>
            <a:spLocks noGrp="1" noChangeArrowheads="1"/>
          </p:cNvSpPr>
          <p:nvPr>
            <p:ph type="body" idx="1"/>
          </p:nvPr>
        </p:nvSpPr>
        <p:spPr>
          <a:xfrm>
            <a:off x="975360" y="4587240"/>
            <a:ext cx="5364480" cy="4268867"/>
          </a:xfrm>
          <a:ln/>
        </p:spPr>
        <p:txBody>
          <a:bodyPr lIns="99038" tIns="51169" rIns="99038" bIns="51169"/>
          <a:lstStyle/>
          <a:p>
            <a:pPr>
              <a:spcBef>
                <a:spcPct val="30000"/>
              </a:spcBef>
            </a:pP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B382FDDA-AA5E-4CCA-BE7E-1F7D0EF78EB5}" type="slidenum">
              <a:rPr lang="en-US">
                <a:solidFill>
                  <a:prstClr val="black"/>
                </a:solidFill>
              </a:rPr>
              <a:pPr/>
              <a:t>3</a:t>
            </a:fld>
            <a:endParaRPr lang="en-US">
              <a:solidFill>
                <a:prstClr val="black"/>
              </a:solidFill>
            </a:endParaRPr>
          </a:p>
        </p:txBody>
      </p:sp>
      <p:sp>
        <p:nvSpPr>
          <p:cNvPr id="19459" name="Rectangle 2"/>
          <p:cNvSpPr>
            <a:spLocks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4BC853D8-1D2F-4801-BDE9-3D4D343E1A45}" type="slidenum">
              <a:rPr lang="en-US">
                <a:solidFill>
                  <a:prstClr val="black"/>
                </a:solidFill>
              </a:rPr>
              <a:pPr/>
              <a:t>4</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C4623226-DE92-4BE2-BC29-B0BA852672AB}" type="slidenum">
              <a:rPr lang="en-US">
                <a:solidFill>
                  <a:prstClr val="black"/>
                </a:solidFill>
              </a:rPr>
              <a:pPr/>
              <a:t>5</a:t>
            </a:fld>
            <a:endParaRPr lang="en-US">
              <a:solidFill>
                <a:prstClr val="black"/>
              </a:solidFill>
            </a:endParaRPr>
          </a:p>
        </p:txBody>
      </p:sp>
      <p:sp>
        <p:nvSpPr>
          <p:cNvPr id="23555" name="Rectangle 2"/>
          <p:cNvSpPr>
            <a:spLocks noChangeArrowheads="1" noTextEdit="1"/>
          </p:cNvSpPr>
          <p:nvPr>
            <p:ph type="sldImg"/>
          </p:nvPr>
        </p:nvSpPr>
        <p:spPr>
          <a:xfrm>
            <a:off x="1257300" y="720725"/>
            <a:ext cx="4802188" cy="3600450"/>
          </a:xfrm>
          <a:ln/>
        </p:spPr>
      </p:sp>
      <p:sp>
        <p:nvSpPr>
          <p:cNvPr id="23556" name="Rectangle 3"/>
          <p:cNvSpPr>
            <a:spLocks noGrp="1" noChangeArrowheads="1"/>
          </p:cNvSpPr>
          <p:nvPr>
            <p:ph type="body" idx="1"/>
          </p:nvPr>
        </p:nvSpPr>
        <p:spPr>
          <a:xfrm>
            <a:off x="976313" y="4560888"/>
            <a:ext cx="5362575" cy="174625"/>
          </a:xfrm>
          <a:noFill/>
          <a:ln/>
        </p:spPr>
        <p:txBody>
          <a:bodyPr lIns="95152" tIns="47576" rIns="95152" bIns="47576"/>
          <a:lstStyle/>
          <a:p>
            <a:pPr eaLnBrk="1" hangingPunct="1"/>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75D5E013-8680-4361-A41D-2B217594BE5B}" type="slidenum">
              <a:rPr lang="en-US">
                <a:solidFill>
                  <a:prstClr val="black"/>
                </a:solidFill>
              </a:rPr>
              <a:pPr/>
              <a:t>6</a:t>
            </a:fld>
            <a:endParaRPr lang="en-US">
              <a:solidFill>
                <a:prstClr val="black"/>
              </a:solidFill>
            </a:endParaRPr>
          </a:p>
        </p:txBody>
      </p:sp>
      <p:sp>
        <p:nvSpPr>
          <p:cNvPr id="25603" name="Rectangle 2"/>
          <p:cNvSpPr>
            <a:spLocks noChangeArrowheads="1" noTextEdit="1"/>
          </p:cNvSpPr>
          <p:nvPr>
            <p:ph type="sldImg"/>
          </p:nvPr>
        </p:nvSpPr>
        <p:spPr>
          <a:xfrm>
            <a:off x="-1833563" y="1235075"/>
            <a:ext cx="10937876" cy="8204200"/>
          </a:xfrm>
          <a:ln/>
        </p:spPr>
      </p:sp>
      <p:sp>
        <p:nvSpPr>
          <p:cNvPr id="25604" name="Rectangle 3"/>
          <p:cNvSpPr>
            <a:spLocks noGrp="1" noChangeArrowheads="1"/>
          </p:cNvSpPr>
          <p:nvPr>
            <p:ph type="body" idx="1"/>
          </p:nvPr>
        </p:nvSpPr>
        <p:spPr>
          <a:xfrm>
            <a:off x="874713" y="357188"/>
            <a:ext cx="6234112" cy="317500"/>
          </a:xfrm>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D976EC15-5102-4B01-9E3B-A6F0B78B83F5}" type="slidenum">
              <a:rPr lang="en-US">
                <a:solidFill>
                  <a:prstClr val="black"/>
                </a:solidFill>
              </a:rPr>
              <a:pPr/>
              <a:t>8</a:t>
            </a:fld>
            <a:endParaRPr lang="en-US">
              <a:solidFill>
                <a:prstClr val="black"/>
              </a:solidFill>
            </a:endParaRPr>
          </a:p>
        </p:txBody>
      </p:sp>
      <p:sp>
        <p:nvSpPr>
          <p:cNvPr id="28675" name="Rectangle 2"/>
          <p:cNvSpPr>
            <a:spLocks noChangeArrowheads="1" noTextEdit="1"/>
          </p:cNvSpPr>
          <p:nvPr>
            <p:ph type="sldImg"/>
          </p:nvPr>
        </p:nvSpPr>
        <p:spPr>
          <a:solidFill>
            <a:srgbClr val="FFFFFF"/>
          </a:solidFill>
          <a:ln/>
        </p:spPr>
      </p:sp>
      <p:sp>
        <p:nvSpPr>
          <p:cNvPr id="28676"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B25AD103-DB12-4E70-847D-BDE48256D298}" type="slidenum">
              <a:rPr lang="en-US">
                <a:solidFill>
                  <a:prstClr val="black"/>
                </a:solidFill>
              </a:rPr>
              <a:pPr/>
              <a:t>9</a:t>
            </a:fld>
            <a:endParaRPr lang="en-US">
              <a:solidFill>
                <a:prstClr val="black"/>
              </a:solidFill>
            </a:endParaRPr>
          </a:p>
        </p:txBody>
      </p:sp>
      <p:sp>
        <p:nvSpPr>
          <p:cNvPr id="30723" name="Rectangle 2"/>
          <p:cNvSpPr>
            <a:spLocks noChangeArrowheads="1" noTextEdit="1"/>
          </p:cNvSpPr>
          <p:nvPr>
            <p:ph type="sldImg"/>
          </p:nvPr>
        </p:nvSpPr>
        <p:spPr>
          <a:solidFill>
            <a:srgbClr val="FFFFFF"/>
          </a:solidFill>
          <a:ln/>
        </p:spPr>
      </p:sp>
      <p:sp>
        <p:nvSpPr>
          <p:cNvPr id="30724" name="Rectangle 3"/>
          <p:cNvSpPr>
            <a:spLocks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13E805A9-2DE8-499C-8519-3D862EB3F6D9}" type="slidenum">
              <a:rPr lang="en-US">
                <a:solidFill>
                  <a:prstClr val="black"/>
                </a:solidFill>
              </a:rPr>
              <a:pPr/>
              <a:t>11</a:t>
            </a:fld>
            <a:endParaRPr lang="en-US">
              <a:solidFill>
                <a:prstClr val="black"/>
              </a:solidFill>
            </a:endParaRPr>
          </a:p>
        </p:txBody>
      </p:sp>
      <p:sp>
        <p:nvSpPr>
          <p:cNvPr id="33795" name="Rectangle 2"/>
          <p:cNvSpPr>
            <a:spLocks noChangeArrowheads="1" noTextEdit="1"/>
          </p:cNvSpPr>
          <p:nvPr>
            <p:ph type="sldImg"/>
          </p:nvPr>
        </p:nvSpPr>
        <p:spPr>
          <a:xfrm>
            <a:off x="-1830388" y="1238250"/>
            <a:ext cx="10929938" cy="8197850"/>
          </a:xfrm>
          <a:solidFill>
            <a:srgbClr val="FFFFFF"/>
          </a:solidFill>
          <a:ln/>
        </p:spPr>
      </p:sp>
      <p:sp>
        <p:nvSpPr>
          <p:cNvPr id="33796" name="Rectangle 3"/>
          <p:cNvSpPr>
            <a:spLocks noChangeArrowheads="1"/>
          </p:cNvSpPr>
          <p:nvPr>
            <p:ph type="body" idx="1"/>
          </p:nvPr>
        </p:nvSpPr>
        <p:spPr>
          <a:xfrm>
            <a:off x="587375" y="344488"/>
            <a:ext cx="4324350" cy="246062"/>
          </a:xfrm>
          <a:solidFill>
            <a:srgbClr val="FFFFFF"/>
          </a:solidFill>
          <a:ln>
            <a:solidFill>
              <a:srgbClr val="000000"/>
            </a:solidFill>
          </a:ln>
        </p:spPr>
        <p:txBody>
          <a:bodyPr/>
          <a:lstStyle/>
          <a:p>
            <a:pPr eaLnBrk="1" hangingPunct="1"/>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slideMaster" Target="../slideMasters/slideMaster3.xml"/><Relationship Id="rId4" Type="http://schemas.openxmlformats.org/officeDocument/2006/relationships/tags" Target="../tags/tag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219200"/>
            <a:ext cx="4038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19200"/>
            <a:ext cx="4038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179388" y="0"/>
            <a:ext cx="6227762" cy="6400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itle 3"/>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custDataLst>
              <p:tags r:id="rId1"/>
            </p:custDataLst>
          </p:nvPr>
        </p:nvSpPr>
        <p:spPr>
          <a:xfrm>
            <a:off x="2896467" y="2829486"/>
            <a:ext cx="4570556" cy="338554"/>
          </a:xfrm>
        </p:spPr>
        <p:txBody>
          <a:bodyPr/>
          <a:lstStyle>
            <a:lvl1pPr>
              <a:defRPr sz="2200" b="0"/>
            </a:lvl1pPr>
          </a:lstStyle>
          <a:p>
            <a:r>
              <a:rPr lang="en-US"/>
              <a:t>Click to edit Master title style</a:t>
            </a:r>
          </a:p>
        </p:txBody>
      </p:sp>
      <p:sp>
        <p:nvSpPr>
          <p:cNvPr id="6147" name="Rectangle 3"/>
          <p:cNvSpPr>
            <a:spLocks noGrp="1" noChangeArrowheads="1"/>
          </p:cNvSpPr>
          <p:nvPr>
            <p:ph type="subTitle" idx="1"/>
            <p:custDataLst>
              <p:tags r:id="rId2"/>
            </p:custDataLst>
          </p:nvPr>
        </p:nvSpPr>
        <p:spPr>
          <a:xfrm>
            <a:off x="2896467" y="3875835"/>
            <a:ext cx="4570556" cy="200055"/>
          </a:xfrm>
        </p:spPr>
        <p:txBody>
          <a:bodyPr/>
          <a:lstStyle>
            <a:lvl1pPr>
              <a:defRPr sz="1300"/>
            </a:lvl1pPr>
          </a:lstStyle>
          <a:p>
            <a:r>
              <a:rPr lang="en-US"/>
              <a:t>Click to edit Master subtitle style</a:t>
            </a:r>
          </a:p>
        </p:txBody>
      </p:sp>
      <p:grpSp>
        <p:nvGrpSpPr>
          <p:cNvPr id="2" name="McK Title Elements"/>
          <p:cNvGrpSpPr>
            <a:grpSpLocks/>
          </p:cNvGrpSpPr>
          <p:nvPr>
            <p:custDataLst>
              <p:tags r:id="rId3"/>
            </p:custDataLst>
          </p:nvPr>
        </p:nvGrpSpPr>
        <p:grpSpPr bwMode="auto">
          <a:xfrm>
            <a:off x="2896467" y="2333625"/>
            <a:ext cx="4570556" cy="4018710"/>
            <a:chOff x="2007" y="1666"/>
            <a:chExt cx="3167" cy="2869"/>
          </a:xfrm>
        </p:grpSpPr>
        <p:sp>
          <p:nvSpPr>
            <p:cNvPr id="6156" name="McK Confidential" hidden="1"/>
            <p:cNvSpPr>
              <a:spLocks noChangeArrowheads="1"/>
            </p:cNvSpPr>
            <p:nvPr/>
          </p:nvSpPr>
          <p:spPr bwMode="auto">
            <a:xfrm>
              <a:off x="2007" y="1666"/>
              <a:ext cx="1762" cy="143"/>
            </a:xfrm>
            <a:prstGeom prst="rect">
              <a:avLst/>
            </a:prstGeom>
            <a:noFill/>
            <a:ln w="9525">
              <a:noFill/>
              <a:miter lim="800000"/>
              <a:headEnd/>
              <a:tailEnd/>
            </a:ln>
            <a:effectLst/>
          </p:spPr>
          <p:txBody>
            <a:bodyPr lIns="0" tIns="0" rIns="0" bIns="0">
              <a:spAutoFit/>
            </a:bodyPr>
            <a:lstStyle/>
            <a:p>
              <a:pPr defTabSz="995812" eaLnBrk="0" hangingPunct="0"/>
              <a:r>
                <a:rPr lang="en-US" sz="1300" b="0" smtClean="0">
                  <a:solidFill>
                    <a:srgbClr val="000000"/>
                  </a:solidFill>
                  <a:latin typeface="Arial" charset="0"/>
                </a:rPr>
                <a:t>CONFIDENTIAL</a:t>
              </a:r>
            </a:p>
          </p:txBody>
        </p:sp>
        <p:sp>
          <p:nvSpPr>
            <p:cNvPr id="6157" name="McK Disclaimer" hidden="1"/>
            <p:cNvSpPr>
              <a:spLocks noChangeArrowheads="1"/>
            </p:cNvSpPr>
            <p:nvPr>
              <p:custDataLst>
                <p:tags r:id="rId4"/>
              </p:custDataLst>
            </p:nvPr>
          </p:nvSpPr>
          <p:spPr bwMode="auto">
            <a:xfrm>
              <a:off x="2007" y="4096"/>
              <a:ext cx="2303" cy="439"/>
            </a:xfrm>
            <a:prstGeom prst="rect">
              <a:avLst/>
            </a:prstGeom>
            <a:noFill/>
            <a:ln w="9525">
              <a:noFill/>
              <a:miter lim="800000"/>
              <a:headEnd/>
              <a:tailEnd/>
            </a:ln>
            <a:effectLst/>
          </p:spPr>
          <p:txBody>
            <a:bodyPr lIns="0" tIns="0" rIns="0" bIns="0">
              <a:spAutoFit/>
            </a:bodyPr>
            <a:lstStyle/>
            <a:p>
              <a:pPr defTabSz="995812" eaLnBrk="0" hangingPunct="0"/>
              <a:r>
                <a:rPr lang="en-US" sz="800" b="0" smtClean="0">
                  <a:solidFill>
                    <a:srgbClr val="000000"/>
                  </a:solidFill>
                  <a:latin typeface="Arial" charset="0"/>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sp>
          <p:nvSpPr>
            <p:cNvPr id="6158" name="McK Document" hidden="1"/>
            <p:cNvSpPr>
              <a:spLocks noChangeArrowheads="1"/>
            </p:cNvSpPr>
            <p:nvPr/>
          </p:nvSpPr>
          <p:spPr bwMode="auto">
            <a:xfrm>
              <a:off x="2007" y="3372"/>
              <a:ext cx="3167" cy="134"/>
            </a:xfrm>
            <a:prstGeom prst="rect">
              <a:avLst/>
            </a:prstGeom>
            <a:noFill/>
            <a:ln w="9525">
              <a:noFill/>
              <a:miter lim="800000"/>
              <a:headEnd/>
              <a:tailEnd/>
            </a:ln>
            <a:effectLst/>
          </p:spPr>
          <p:txBody>
            <a:bodyPr lIns="0" tIns="0" rIns="0" bIns="0"/>
            <a:lstStyle/>
            <a:p>
              <a:pPr defTabSz="914608" eaLnBrk="0" hangingPunct="0"/>
              <a:r>
                <a:rPr lang="en-US" sz="1300" b="0" smtClean="0">
                  <a:solidFill>
                    <a:srgbClr val="000000"/>
                  </a:solidFill>
                  <a:latin typeface="Arial" charset="0"/>
                </a:rPr>
                <a:t>Document</a:t>
              </a:r>
            </a:p>
          </p:txBody>
        </p:sp>
        <p:sp>
          <p:nvSpPr>
            <p:cNvPr id="6159" name="McK Date" hidden="1"/>
            <p:cNvSpPr txBox="1">
              <a:spLocks noChangeArrowheads="1"/>
            </p:cNvSpPr>
            <p:nvPr/>
          </p:nvSpPr>
          <p:spPr bwMode="auto">
            <a:xfrm>
              <a:off x="2007" y="3544"/>
              <a:ext cx="3167" cy="134"/>
            </a:xfrm>
            <a:prstGeom prst="rect">
              <a:avLst/>
            </a:prstGeom>
            <a:noFill/>
            <a:ln w="12700">
              <a:noFill/>
              <a:miter lim="800000"/>
              <a:headEnd type="none" w="sm" len="sm"/>
              <a:tailEnd type="none" w="sm" len="sm"/>
            </a:ln>
            <a:effectLst/>
          </p:spPr>
          <p:txBody>
            <a:bodyPr lIns="0" tIns="0" rIns="0" bIns="0"/>
            <a:lstStyle/>
            <a:p>
              <a:pPr eaLnBrk="0" hangingPunct="0">
                <a:spcBef>
                  <a:spcPct val="50000"/>
                </a:spcBef>
              </a:pPr>
              <a:r>
                <a:rPr lang="en-US" sz="1300" b="0" smtClean="0">
                  <a:solidFill>
                    <a:srgbClr val="000000"/>
                  </a:solidFill>
                  <a:latin typeface="Arial" charset="0"/>
                </a:rPr>
                <a:t>Date</a:t>
              </a: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937C6D4B-0EC3-4F37-BE82-EDBAF823BB3B}"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3035" y="4406713"/>
            <a:ext cx="7771534" cy="1107996"/>
          </a:xfrm>
        </p:spPr>
        <p:txBody>
          <a:bodyPr/>
          <a:lstStyle>
            <a:lvl1pPr algn="l">
              <a:defRPr sz="3600" b="1" cap="all"/>
            </a:lvl1pPr>
          </a:lstStyle>
          <a:p>
            <a:r>
              <a:rPr lang="en-US" smtClean="0"/>
              <a:t>Click to edit Master title style</a:t>
            </a:r>
            <a:endParaRPr lang="en-US"/>
          </a:p>
        </p:txBody>
      </p:sp>
      <p:sp>
        <p:nvSpPr>
          <p:cNvPr id="3" name="Text Placeholder 2"/>
          <p:cNvSpPr>
            <a:spLocks noGrp="1"/>
          </p:cNvSpPr>
          <p:nvPr>
            <p:ph type="body" idx="1"/>
          </p:nvPr>
        </p:nvSpPr>
        <p:spPr>
          <a:xfrm>
            <a:off x="723035" y="4129714"/>
            <a:ext cx="7771534" cy="276999"/>
          </a:xfrm>
        </p:spPr>
        <p:txBody>
          <a:bodyPr anchor="b"/>
          <a:lstStyle>
            <a:lvl1pPr marL="0" indent="0">
              <a:buNone/>
              <a:defRPr sz="1800"/>
            </a:lvl1pPr>
            <a:lvl2pPr marL="410291" indent="0">
              <a:buNone/>
              <a:defRPr sz="1600"/>
            </a:lvl2pPr>
            <a:lvl3pPr marL="820583" indent="0">
              <a:buNone/>
              <a:defRPr sz="1400"/>
            </a:lvl3pPr>
            <a:lvl4pPr marL="1230874" indent="0">
              <a:buNone/>
              <a:defRPr sz="1300"/>
            </a:lvl4pPr>
            <a:lvl5pPr marL="1641165" indent="0">
              <a:buNone/>
              <a:defRPr sz="1300"/>
            </a:lvl5pPr>
            <a:lvl6pPr marL="2051456" indent="0">
              <a:buNone/>
              <a:defRPr sz="1300"/>
            </a:lvl6pPr>
            <a:lvl7pPr marL="2461748" indent="0">
              <a:buNone/>
              <a:defRPr sz="1300"/>
            </a:lvl7pPr>
            <a:lvl8pPr marL="2872039" indent="0">
              <a:buNone/>
              <a:defRPr sz="1300"/>
            </a:lvl8pPr>
            <a:lvl9pPr marL="3282330" indent="0">
              <a:buNone/>
              <a:defRPr sz="13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5E97D8AF-6C2E-4431-A4C9-52C62FC0625C}"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52444" y="2339229"/>
            <a:ext cx="3248602" cy="1877437"/>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39591" y="2339229"/>
            <a:ext cx="3248603" cy="1877437"/>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2B2E0D8A-636F-472E-B5A3-1680006B2B2E}"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89" y="274544"/>
            <a:ext cx="8229023" cy="16927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89" y="1836788"/>
            <a:ext cx="4039465" cy="338554"/>
          </a:xfrm>
        </p:spPr>
        <p:txBody>
          <a:bodyPr anchor="b"/>
          <a:lstStyle>
            <a:lvl1pPr marL="0" indent="0">
              <a:buNone/>
              <a:defRPr sz="2200" b="1"/>
            </a:lvl1pPr>
            <a:lvl2pPr marL="410291" indent="0">
              <a:buNone/>
              <a:defRPr sz="1800" b="1"/>
            </a:lvl2pPr>
            <a:lvl3pPr marL="820583" indent="0">
              <a:buNone/>
              <a:defRPr sz="1600" b="1"/>
            </a:lvl3pPr>
            <a:lvl4pPr marL="1230874" indent="0">
              <a:buNone/>
              <a:defRPr sz="1400" b="1"/>
            </a:lvl4pPr>
            <a:lvl5pPr marL="1641165" indent="0">
              <a:buNone/>
              <a:defRPr sz="1400" b="1"/>
            </a:lvl5pPr>
            <a:lvl6pPr marL="2051456" indent="0">
              <a:buNone/>
              <a:defRPr sz="1400" b="1"/>
            </a:lvl6pPr>
            <a:lvl7pPr marL="2461748" indent="0">
              <a:buNone/>
              <a:defRPr sz="1400" b="1"/>
            </a:lvl7pPr>
            <a:lvl8pPr marL="2872039" indent="0">
              <a:buNone/>
              <a:defRPr sz="1400" b="1"/>
            </a:lvl8pPr>
            <a:lvl9pPr marL="3282330" indent="0">
              <a:buNone/>
              <a:defRPr sz="1400" b="1"/>
            </a:lvl9pPr>
          </a:lstStyle>
          <a:p>
            <a:pPr lvl="0"/>
            <a:r>
              <a:rPr lang="en-US" smtClean="0"/>
              <a:t>Click to edit Master text styles</a:t>
            </a:r>
          </a:p>
        </p:txBody>
      </p:sp>
      <p:sp>
        <p:nvSpPr>
          <p:cNvPr id="4" name="Content Placeholder 3"/>
          <p:cNvSpPr>
            <a:spLocks noGrp="1"/>
          </p:cNvSpPr>
          <p:nvPr>
            <p:ph sz="half" idx="2"/>
          </p:nvPr>
        </p:nvSpPr>
        <p:spPr>
          <a:xfrm>
            <a:off x="457489" y="2175343"/>
            <a:ext cx="4039465" cy="1292662"/>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603" y="1836788"/>
            <a:ext cx="4040909" cy="338554"/>
          </a:xfrm>
        </p:spPr>
        <p:txBody>
          <a:bodyPr anchor="b"/>
          <a:lstStyle>
            <a:lvl1pPr marL="0" indent="0">
              <a:buNone/>
              <a:defRPr sz="2200" b="1"/>
            </a:lvl1pPr>
            <a:lvl2pPr marL="410291" indent="0">
              <a:buNone/>
              <a:defRPr sz="1800" b="1"/>
            </a:lvl2pPr>
            <a:lvl3pPr marL="820583" indent="0">
              <a:buNone/>
              <a:defRPr sz="1600" b="1"/>
            </a:lvl3pPr>
            <a:lvl4pPr marL="1230874" indent="0">
              <a:buNone/>
              <a:defRPr sz="1400" b="1"/>
            </a:lvl4pPr>
            <a:lvl5pPr marL="1641165" indent="0">
              <a:buNone/>
              <a:defRPr sz="1400" b="1"/>
            </a:lvl5pPr>
            <a:lvl6pPr marL="2051456" indent="0">
              <a:buNone/>
              <a:defRPr sz="1400" b="1"/>
            </a:lvl6pPr>
            <a:lvl7pPr marL="2461748" indent="0">
              <a:buNone/>
              <a:defRPr sz="1400" b="1"/>
            </a:lvl7pPr>
            <a:lvl8pPr marL="2872039" indent="0">
              <a:buNone/>
              <a:defRPr sz="1400" b="1"/>
            </a:lvl8pPr>
            <a:lvl9pPr marL="3282330" indent="0">
              <a:buNone/>
              <a:defRPr sz="1400" b="1"/>
            </a:lvl9pPr>
          </a:lstStyle>
          <a:p>
            <a:pPr lvl="0"/>
            <a:r>
              <a:rPr lang="en-US" smtClean="0"/>
              <a:t>Click to edit Master text styles</a:t>
            </a:r>
          </a:p>
        </p:txBody>
      </p:sp>
      <p:sp>
        <p:nvSpPr>
          <p:cNvPr id="6" name="Content Placeholder 5"/>
          <p:cNvSpPr>
            <a:spLocks noGrp="1"/>
          </p:cNvSpPr>
          <p:nvPr>
            <p:ph sz="quarter" idx="4"/>
          </p:nvPr>
        </p:nvSpPr>
        <p:spPr>
          <a:xfrm>
            <a:off x="4645603" y="2175343"/>
            <a:ext cx="4040909" cy="1292662"/>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B6602FB6-5864-4C18-8E80-30812A3CA143}"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CC886E37-13B9-4649-B391-039E94BBC64A}"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FB649CCD-6B46-44F8-9099-409D14B6FBF3}"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89" y="881756"/>
            <a:ext cx="3007591" cy="553998"/>
          </a:xfrm>
        </p:spPr>
        <p:txBody>
          <a:bodyPr anchor="b"/>
          <a:lstStyle>
            <a:lvl1pPr algn="l">
              <a:defRPr sz="1800" b="1"/>
            </a:lvl1pPr>
          </a:lstStyle>
          <a:p>
            <a:r>
              <a:rPr lang="en-US" smtClean="0"/>
              <a:t>Click to edit Master title style</a:t>
            </a:r>
            <a:endParaRPr lang="en-US"/>
          </a:p>
        </p:txBody>
      </p:sp>
      <p:sp>
        <p:nvSpPr>
          <p:cNvPr id="3" name="Content Placeholder 2"/>
          <p:cNvSpPr>
            <a:spLocks noGrp="1"/>
          </p:cNvSpPr>
          <p:nvPr>
            <p:ph idx="1"/>
          </p:nvPr>
        </p:nvSpPr>
        <p:spPr>
          <a:xfrm>
            <a:off x="3574762" y="273144"/>
            <a:ext cx="5111750" cy="1723549"/>
          </a:xfrm>
        </p:spPr>
        <p:txBody>
          <a:bodyPr/>
          <a:lstStyle>
            <a:lvl1pPr>
              <a:defRPr sz="2900"/>
            </a:lvl1pPr>
            <a:lvl2pPr>
              <a:defRPr sz="2500"/>
            </a:lvl2pPr>
            <a:lvl3pPr>
              <a:defRPr sz="22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489" y="1435755"/>
            <a:ext cx="3007591" cy="200055"/>
          </a:xfrm>
        </p:spPr>
        <p:txBody>
          <a:bodyPr/>
          <a:lstStyle>
            <a:lvl1pPr marL="0" indent="0">
              <a:buNone/>
              <a:defRPr sz="1300"/>
            </a:lvl1pPr>
            <a:lvl2pPr marL="410291" indent="0">
              <a:buNone/>
              <a:defRPr sz="1100"/>
            </a:lvl2pPr>
            <a:lvl3pPr marL="820583" indent="0">
              <a:buNone/>
              <a:defRPr sz="900"/>
            </a:lvl3pPr>
            <a:lvl4pPr marL="1230874" indent="0">
              <a:buNone/>
              <a:defRPr sz="800"/>
            </a:lvl4pPr>
            <a:lvl5pPr marL="1641165" indent="0">
              <a:buNone/>
              <a:defRPr sz="800"/>
            </a:lvl5pPr>
            <a:lvl6pPr marL="2051456" indent="0">
              <a:buNone/>
              <a:defRPr sz="800"/>
            </a:lvl6pPr>
            <a:lvl7pPr marL="2461748" indent="0">
              <a:buNone/>
              <a:defRPr sz="800"/>
            </a:lvl7pPr>
            <a:lvl8pPr marL="2872039" indent="0">
              <a:buNone/>
              <a:defRPr sz="800"/>
            </a:lvl8pPr>
            <a:lvl9pPr marL="3282330" indent="0">
              <a:buNone/>
              <a:defRPr sz="8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D57C3D28-C5E1-4CFA-9BD9-AA6B39306489}"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32" y="5090619"/>
            <a:ext cx="5486977" cy="276999"/>
          </a:xfrm>
        </p:spPr>
        <p:txBody>
          <a:bodyPr anchor="b"/>
          <a:lstStyle>
            <a:lvl1pPr algn="l">
              <a:defRPr sz="1800" b="1"/>
            </a:lvl1pPr>
          </a:lstStyle>
          <a:p>
            <a:r>
              <a:rPr lang="en-US" smtClean="0"/>
              <a:t>Click to edit Master title style</a:t>
            </a:r>
            <a:endParaRPr lang="en-US"/>
          </a:p>
        </p:txBody>
      </p:sp>
      <p:sp>
        <p:nvSpPr>
          <p:cNvPr id="3" name="Picture Placeholder 2"/>
          <p:cNvSpPr>
            <a:spLocks noGrp="1"/>
          </p:cNvSpPr>
          <p:nvPr>
            <p:ph type="pic" idx="1"/>
          </p:nvPr>
        </p:nvSpPr>
        <p:spPr>
          <a:xfrm>
            <a:off x="1792432" y="612122"/>
            <a:ext cx="5486977" cy="446276"/>
          </a:xfrm>
        </p:spPr>
        <p:txBody>
          <a:bodyPr/>
          <a:lstStyle>
            <a:lvl1pPr marL="0" indent="0">
              <a:buNone/>
              <a:defRPr sz="2900"/>
            </a:lvl1pPr>
            <a:lvl2pPr marL="410291" indent="0">
              <a:buNone/>
              <a:defRPr sz="2500"/>
            </a:lvl2pPr>
            <a:lvl3pPr marL="820583" indent="0">
              <a:buNone/>
              <a:defRPr sz="2200"/>
            </a:lvl3pPr>
            <a:lvl4pPr marL="1230874" indent="0">
              <a:buNone/>
              <a:defRPr sz="1800"/>
            </a:lvl4pPr>
            <a:lvl5pPr marL="1641165" indent="0">
              <a:buNone/>
              <a:defRPr sz="1800"/>
            </a:lvl5pPr>
            <a:lvl6pPr marL="2051456" indent="0">
              <a:buNone/>
              <a:defRPr sz="1800"/>
            </a:lvl6pPr>
            <a:lvl7pPr marL="2461748" indent="0">
              <a:buNone/>
              <a:defRPr sz="1800"/>
            </a:lvl7pPr>
            <a:lvl8pPr marL="2872039" indent="0">
              <a:buNone/>
              <a:defRPr sz="1800"/>
            </a:lvl8pPr>
            <a:lvl9pPr marL="3282330" indent="0">
              <a:buNone/>
              <a:defRPr sz="1800"/>
            </a:lvl9pPr>
          </a:lstStyle>
          <a:p>
            <a:endParaRPr lang="en-US"/>
          </a:p>
        </p:txBody>
      </p:sp>
      <p:sp>
        <p:nvSpPr>
          <p:cNvPr id="4" name="Text Placeholder 3"/>
          <p:cNvSpPr>
            <a:spLocks noGrp="1"/>
          </p:cNvSpPr>
          <p:nvPr>
            <p:ph type="body" sz="half" idx="2"/>
          </p:nvPr>
        </p:nvSpPr>
        <p:spPr>
          <a:xfrm>
            <a:off x="1792432" y="5367618"/>
            <a:ext cx="5486977" cy="200055"/>
          </a:xfrm>
        </p:spPr>
        <p:txBody>
          <a:bodyPr/>
          <a:lstStyle>
            <a:lvl1pPr marL="0" indent="0">
              <a:buNone/>
              <a:defRPr sz="1300"/>
            </a:lvl1pPr>
            <a:lvl2pPr marL="410291" indent="0">
              <a:buNone/>
              <a:defRPr sz="1100"/>
            </a:lvl2pPr>
            <a:lvl3pPr marL="820583" indent="0">
              <a:buNone/>
              <a:defRPr sz="900"/>
            </a:lvl3pPr>
            <a:lvl4pPr marL="1230874" indent="0">
              <a:buNone/>
              <a:defRPr sz="800"/>
            </a:lvl4pPr>
            <a:lvl5pPr marL="1641165" indent="0">
              <a:buNone/>
              <a:defRPr sz="800"/>
            </a:lvl5pPr>
            <a:lvl6pPr marL="2051456" indent="0">
              <a:buNone/>
              <a:defRPr sz="800"/>
            </a:lvl6pPr>
            <a:lvl7pPr marL="2461748" indent="0">
              <a:buNone/>
              <a:defRPr sz="800"/>
            </a:lvl7pPr>
            <a:lvl8pPr marL="2872039" indent="0">
              <a:buNone/>
              <a:defRPr sz="800"/>
            </a:lvl8pPr>
            <a:lvl9pPr marL="3282330" indent="0">
              <a:buNone/>
              <a:defRPr sz="8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0203D0AF-07E2-4236-A5AC-E6EC6BF247AA}"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426146" y="2339229"/>
            <a:ext cx="1862048" cy="84638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B6496618-9E4B-4F19-8C53-CE8B2776AE19}"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51083" y="1812552"/>
            <a:ext cx="338554" cy="1332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477213" y="1812552"/>
            <a:ext cx="1015663" cy="1332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C8501FFA-6AC8-4DC7-9FA1-FB80E4D2AC5E}"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ags" Target="../tags/tag1.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tags" Target="../tags/tag3.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A6E0341-8F28-4ABE-BD9A-D0A05A3BA49E}"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a:solidFill>
                  <a:schemeClr val="accent2"/>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7"/>
          <p:cNvSpPr>
            <a:spLocks noGrp="1" noChangeArrowheads="1"/>
          </p:cNvSpPr>
          <p:nvPr>
            <p:ph type="title"/>
          </p:nvPr>
        </p:nvSpPr>
        <p:spPr bwMode="auto">
          <a:xfrm>
            <a:off x="179388" y="0"/>
            <a:ext cx="8305800" cy="762000"/>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28" name="Rectangle 8"/>
          <p:cNvSpPr>
            <a:spLocks noGrp="1" noChangeArrowheads="1"/>
          </p:cNvSpPr>
          <p:nvPr>
            <p:ph type="body" idx="1"/>
          </p:nvPr>
        </p:nvSpPr>
        <p:spPr bwMode="auto">
          <a:xfrm>
            <a:off x="455613" y="1219200"/>
            <a:ext cx="8229600" cy="5181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Line 2"/>
          <p:cNvSpPr>
            <a:spLocks noChangeShapeType="1"/>
          </p:cNvSpPr>
          <p:nvPr userDrawn="1"/>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11" name="Rectangle 3"/>
          <p:cNvSpPr>
            <a:spLocks noChangeArrowheads="1"/>
          </p:cNvSpPr>
          <p:nvPr userDrawn="1"/>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A6E0341-8F28-4ABE-BD9A-D0A05A3BA49E}"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12" name="Rectangle 4"/>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a:solidFill>
                  <a:schemeClr val="accent2"/>
                </a:solidFill>
                <a:latin typeface="Arial" charset="0"/>
              </a:rPr>
              <a:t>Operations Strategy/Sourcing &amp; Contracting</a:t>
            </a:r>
          </a:p>
        </p:txBody>
      </p:sp>
      <p:sp>
        <p:nvSpPr>
          <p:cNvPr id="13" name="Rectangle 5"/>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smtClean="0">
                <a:solidFill>
                  <a:schemeClr val="accent2"/>
                </a:solidFill>
                <a:latin typeface="Arial" charset="0"/>
                <a:cs typeface="Arial" charset="0"/>
              </a:rPr>
              <a:t>Doig / Van Mieghem</a:t>
            </a:r>
            <a:endParaRPr lang="en-US" sz="800" b="0" dirty="0">
              <a:solidFill>
                <a:schemeClr val="accent2"/>
              </a:solidFill>
              <a:latin typeface="Arial" charset="0"/>
              <a:cs typeface="Arial" charset="0"/>
            </a:endParaRPr>
          </a:p>
        </p:txBody>
      </p:sp>
    </p:spTree>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 id="2147483869" r:id="rId10"/>
    <p:sldLayoutId id="2147483870" r:id="rId11"/>
  </p:sldLayoutIdLst>
  <p:txStyles>
    <p:titleStyle>
      <a:lvl1pPr algn="l" rtl="0" eaLnBrk="0" fontAlgn="base" hangingPunct="0">
        <a:spcBef>
          <a:spcPct val="0"/>
        </a:spcBef>
        <a:spcAft>
          <a:spcPct val="0"/>
        </a:spcAft>
        <a:defRPr sz="2800">
          <a:solidFill>
            <a:srgbClr val="000099"/>
          </a:solidFill>
          <a:latin typeface="+mj-lt"/>
          <a:ea typeface="ＭＳ Ｐゴシック" charset="-128"/>
          <a:cs typeface="ＭＳ Ｐゴシック" charset="-128"/>
        </a:defRPr>
      </a:lvl1pPr>
      <a:lvl2pPr algn="l" rtl="0" eaLnBrk="0" fontAlgn="base" hangingPunct="0">
        <a:spcBef>
          <a:spcPct val="0"/>
        </a:spcBef>
        <a:spcAft>
          <a:spcPct val="0"/>
        </a:spcAft>
        <a:defRPr sz="2800">
          <a:solidFill>
            <a:srgbClr val="000099"/>
          </a:solidFill>
          <a:latin typeface="Arial" charset="0"/>
          <a:ea typeface="ＭＳ Ｐゴシック" charset="-128"/>
          <a:cs typeface="ＭＳ Ｐゴシック" charset="-128"/>
        </a:defRPr>
      </a:lvl2pPr>
      <a:lvl3pPr algn="l" rtl="0" eaLnBrk="0" fontAlgn="base" hangingPunct="0">
        <a:spcBef>
          <a:spcPct val="0"/>
        </a:spcBef>
        <a:spcAft>
          <a:spcPct val="0"/>
        </a:spcAft>
        <a:defRPr sz="2800">
          <a:solidFill>
            <a:srgbClr val="000099"/>
          </a:solidFill>
          <a:latin typeface="Arial" charset="0"/>
          <a:ea typeface="ＭＳ Ｐゴシック" charset="-128"/>
          <a:cs typeface="ＭＳ Ｐゴシック" charset="-128"/>
        </a:defRPr>
      </a:lvl3pPr>
      <a:lvl4pPr algn="l" rtl="0" eaLnBrk="0" fontAlgn="base" hangingPunct="0">
        <a:spcBef>
          <a:spcPct val="0"/>
        </a:spcBef>
        <a:spcAft>
          <a:spcPct val="0"/>
        </a:spcAft>
        <a:defRPr sz="2800">
          <a:solidFill>
            <a:srgbClr val="000099"/>
          </a:solidFill>
          <a:latin typeface="Arial" charset="0"/>
          <a:ea typeface="ＭＳ Ｐゴシック" charset="-128"/>
          <a:cs typeface="ＭＳ Ｐゴシック" charset="-128"/>
        </a:defRPr>
      </a:lvl4pPr>
      <a:lvl5pPr algn="l" rtl="0" eaLnBrk="0" fontAlgn="base" hangingPunct="0">
        <a:spcBef>
          <a:spcPct val="0"/>
        </a:spcBef>
        <a:spcAft>
          <a:spcPct val="0"/>
        </a:spcAft>
        <a:defRPr sz="2800">
          <a:solidFill>
            <a:srgbClr val="000099"/>
          </a:solidFill>
          <a:latin typeface="Arial" charset="0"/>
          <a:ea typeface="ＭＳ Ｐゴシック" charset="-128"/>
          <a:cs typeface="ＭＳ Ｐゴシック" charset="-128"/>
        </a:defRPr>
      </a:lvl5pPr>
      <a:lvl6pPr marL="457200" algn="l" rtl="0" fontAlgn="base">
        <a:spcBef>
          <a:spcPct val="0"/>
        </a:spcBef>
        <a:spcAft>
          <a:spcPct val="0"/>
        </a:spcAft>
        <a:defRPr sz="2800">
          <a:solidFill>
            <a:srgbClr val="000099"/>
          </a:solidFill>
          <a:latin typeface="Arial" charset="0"/>
        </a:defRPr>
      </a:lvl6pPr>
      <a:lvl7pPr marL="914400" algn="l" rtl="0" fontAlgn="base">
        <a:spcBef>
          <a:spcPct val="0"/>
        </a:spcBef>
        <a:spcAft>
          <a:spcPct val="0"/>
        </a:spcAft>
        <a:defRPr sz="2800">
          <a:solidFill>
            <a:srgbClr val="000099"/>
          </a:solidFill>
          <a:latin typeface="Arial" charset="0"/>
        </a:defRPr>
      </a:lvl7pPr>
      <a:lvl8pPr marL="1371600" algn="l" rtl="0" fontAlgn="base">
        <a:spcBef>
          <a:spcPct val="0"/>
        </a:spcBef>
        <a:spcAft>
          <a:spcPct val="0"/>
        </a:spcAft>
        <a:defRPr sz="2800">
          <a:solidFill>
            <a:srgbClr val="000099"/>
          </a:solidFill>
          <a:latin typeface="Arial" charset="0"/>
        </a:defRPr>
      </a:lvl8pPr>
      <a:lvl9pPr marL="1828800" algn="l" rtl="0" fontAlgn="base">
        <a:spcBef>
          <a:spcPct val="0"/>
        </a:spcBef>
        <a:spcAft>
          <a:spcPct val="0"/>
        </a:spcAft>
        <a:defRPr sz="2800">
          <a:solidFill>
            <a:srgbClr val="000099"/>
          </a:solidFill>
          <a:latin typeface="Arial" charset="0"/>
        </a:defRPr>
      </a:lvl9pPr>
    </p:titleStyle>
    <p:bodyStyle>
      <a:lvl1pPr marL="342900" indent="-342900" algn="l" rtl="0" eaLnBrk="0" fontAlgn="base" hangingPunct="0">
        <a:spcBef>
          <a:spcPct val="20000"/>
        </a:spcBef>
        <a:spcAft>
          <a:spcPct val="0"/>
        </a:spcAft>
        <a:buSzPct val="90000"/>
        <a:buFont typeface="Wingdings" charset="2"/>
        <a:buChar char="§"/>
        <a:defRPr>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SzPct val="80000"/>
        <a:buFont typeface="Symbol" charset="2"/>
        <a:buChar char="·"/>
        <a:defRPr>
          <a:solidFill>
            <a:schemeClr val="tx1"/>
          </a:solidFill>
          <a:latin typeface="+mn-lt"/>
          <a:ea typeface="ＭＳ Ｐゴシック" charset="-128"/>
        </a:defRPr>
      </a:lvl2pPr>
      <a:lvl3pPr marL="1143000" indent="-228600" algn="l" rtl="0" eaLnBrk="0" fontAlgn="base" hangingPunct="0">
        <a:spcBef>
          <a:spcPct val="20000"/>
        </a:spcBef>
        <a:spcAft>
          <a:spcPct val="0"/>
        </a:spcAft>
        <a:buSzPct val="35000"/>
        <a:buFont typeface="Wingdings" charset="2"/>
        <a:buChar char="u"/>
        <a:defRPr>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a:solidFill>
            <a:schemeClr val="tx1"/>
          </a:solidFill>
          <a:latin typeface="+mn-lt"/>
          <a:ea typeface="ＭＳ Ｐゴシック" charset="-128"/>
        </a:defRPr>
      </a:lvl5pPr>
      <a:lvl6pPr marL="2514600" indent="-228600" algn="l" rtl="0" fontAlgn="base">
        <a:spcBef>
          <a:spcPct val="20000"/>
        </a:spcBef>
        <a:spcAft>
          <a:spcPct val="0"/>
        </a:spcAft>
        <a:buChar char="»"/>
        <a:defRPr>
          <a:solidFill>
            <a:schemeClr val="tx1"/>
          </a:solidFill>
          <a:latin typeface="+mn-lt"/>
          <a:ea typeface="ＭＳ Ｐゴシック" charset="-128"/>
        </a:defRPr>
      </a:lvl6pPr>
      <a:lvl7pPr marL="2971800" indent="-228600" algn="l" rtl="0" fontAlgn="base">
        <a:spcBef>
          <a:spcPct val="20000"/>
        </a:spcBef>
        <a:spcAft>
          <a:spcPct val="0"/>
        </a:spcAft>
        <a:buChar char="»"/>
        <a:defRPr>
          <a:solidFill>
            <a:schemeClr val="tx1"/>
          </a:solidFill>
          <a:latin typeface="+mn-lt"/>
          <a:ea typeface="ＭＳ Ｐゴシック" charset="-128"/>
        </a:defRPr>
      </a:lvl7pPr>
      <a:lvl8pPr marL="3429000" indent="-228600" algn="l" rtl="0" fontAlgn="base">
        <a:spcBef>
          <a:spcPct val="20000"/>
        </a:spcBef>
        <a:spcAft>
          <a:spcPct val="0"/>
        </a:spcAft>
        <a:buChar char="»"/>
        <a:defRPr>
          <a:solidFill>
            <a:schemeClr val="tx1"/>
          </a:solidFill>
          <a:latin typeface="+mn-lt"/>
          <a:ea typeface="ＭＳ Ｐゴシック" charset="-128"/>
        </a:defRPr>
      </a:lvl8pPr>
      <a:lvl9pPr marL="3886200" indent="-228600" algn="l" rtl="0" fontAlgn="base">
        <a:spcBef>
          <a:spcPct val="20000"/>
        </a:spcBef>
        <a:spcAft>
          <a:spcPct val="0"/>
        </a:spcAft>
        <a:buChar char="»"/>
        <a:defRPr>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3"/>
            </p:custDataLst>
          </p:nvPr>
        </p:nvSpPr>
        <p:spPr bwMode="auto">
          <a:xfrm>
            <a:off x="1652444" y="1812552"/>
            <a:ext cx="6637193" cy="169277"/>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p>
            <a:pPr lvl="0"/>
            <a:r>
              <a:rPr lang="en-US" smtClean="0"/>
              <a:t>Click to edit Master title style</a:t>
            </a:r>
          </a:p>
        </p:txBody>
      </p:sp>
      <p:sp>
        <p:nvSpPr>
          <p:cNvPr id="1027" name="Rectangle 3"/>
          <p:cNvSpPr>
            <a:spLocks noGrp="1" noChangeArrowheads="1"/>
          </p:cNvSpPr>
          <p:nvPr>
            <p:ph type="body" idx="1"/>
            <p:custDataLst>
              <p:tags r:id="rId14"/>
            </p:custDataLst>
          </p:nvPr>
        </p:nvSpPr>
        <p:spPr bwMode="auto">
          <a:xfrm>
            <a:off x="1652444" y="2339229"/>
            <a:ext cx="6635750" cy="846386"/>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custDataLst>
              <p:tags r:id="rId15"/>
            </p:custDataLst>
          </p:nvPr>
        </p:nvSpPr>
        <p:spPr bwMode="auto">
          <a:xfrm>
            <a:off x="6837795" y="6327122"/>
            <a:ext cx="1905000" cy="169277"/>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lvl1pPr algn="r" defTabSz="914608">
              <a:defRPr/>
            </a:lvl1pPr>
          </a:lstStyle>
          <a:p>
            <a:pPr eaLnBrk="0" hangingPunct="0"/>
            <a:fld id="{5CE6C125-E5CD-4078-9AA8-0D053A36B3F3}" type="slidenum">
              <a:rPr lang="en-US" sz="1100" b="0" smtClean="0">
                <a:solidFill>
                  <a:srgbClr val="000000"/>
                </a:solidFill>
                <a:latin typeface="Arial" charset="0"/>
              </a:rPr>
              <a:pPr eaLnBrk="0" hangingPunct="0"/>
              <a:t>‹#›</a:t>
            </a:fld>
            <a:endParaRPr lang="en-US" sz="1100" b="0" smtClean="0">
              <a:solidFill>
                <a:srgbClr val="000000"/>
              </a:solidFill>
              <a:latin typeface="Arial" charset="0"/>
            </a:endParaRPr>
          </a:p>
        </p:txBody>
      </p:sp>
      <p:grpSp>
        <p:nvGrpSpPr>
          <p:cNvPr id="2" name="McK Slide Elements"/>
          <p:cNvGrpSpPr>
            <a:grpSpLocks/>
          </p:cNvGrpSpPr>
          <p:nvPr/>
        </p:nvGrpSpPr>
        <p:grpSpPr bwMode="auto">
          <a:xfrm>
            <a:off x="1652443" y="1175217"/>
            <a:ext cx="6655955" cy="5177118"/>
            <a:chOff x="1145" y="839"/>
            <a:chExt cx="4612" cy="3696"/>
          </a:xfrm>
        </p:grpSpPr>
        <p:sp>
          <p:nvSpPr>
            <p:cNvPr id="1040" name="McK Measure" hidden="1"/>
            <p:cNvSpPr>
              <a:spLocks noChangeArrowheads="1"/>
            </p:cNvSpPr>
            <p:nvPr/>
          </p:nvSpPr>
          <p:spPr bwMode="auto">
            <a:xfrm>
              <a:off x="1145" y="1449"/>
              <a:ext cx="4612" cy="121"/>
            </a:xfrm>
            <a:prstGeom prst="rect">
              <a:avLst/>
            </a:prstGeom>
            <a:noFill/>
            <a:ln w="9525">
              <a:noFill/>
              <a:miter lim="800000"/>
              <a:headEnd/>
              <a:tailEnd/>
            </a:ln>
            <a:effectLst/>
          </p:spPr>
          <p:txBody>
            <a:bodyPr lIns="0" tIns="0" rIns="0" bIns="0">
              <a:spAutoFit/>
            </a:bodyPr>
            <a:lstStyle/>
            <a:p>
              <a:pPr eaLnBrk="0" hangingPunct="0"/>
              <a:r>
                <a:rPr lang="en-US" sz="1100" b="0" smtClean="0">
                  <a:solidFill>
                    <a:srgbClr val="000000"/>
                  </a:solidFill>
                  <a:latin typeface="Arial" charset="0"/>
                </a:rPr>
                <a:t>Unit of measure</a:t>
              </a:r>
            </a:p>
          </p:txBody>
        </p:sp>
        <p:sp>
          <p:nvSpPr>
            <p:cNvPr id="1041" name="McK Footnote" hidden="1"/>
            <p:cNvSpPr>
              <a:spLocks noChangeArrowheads="1"/>
            </p:cNvSpPr>
            <p:nvPr/>
          </p:nvSpPr>
          <p:spPr bwMode="auto">
            <a:xfrm>
              <a:off x="1145" y="4341"/>
              <a:ext cx="4608" cy="194"/>
            </a:xfrm>
            <a:prstGeom prst="rect">
              <a:avLst/>
            </a:prstGeom>
            <a:noFill/>
            <a:ln w="9525">
              <a:noFill/>
              <a:miter lim="800000"/>
              <a:headEnd/>
              <a:tailEnd/>
            </a:ln>
            <a:effectLst/>
          </p:spPr>
          <p:txBody>
            <a:bodyPr lIns="0" tIns="0" rIns="0" bIns="0" anchor="b">
              <a:spAutoFit/>
            </a:bodyPr>
            <a:lstStyle/>
            <a:p>
              <a:pPr marL="410291" indent="-410291" eaLnBrk="0" hangingPunct="0">
                <a:spcAft>
                  <a:spcPts val="202"/>
                </a:spcAft>
                <a:tabLst>
                  <a:tab pos="359005" algn="r"/>
                </a:tabLst>
              </a:pPr>
              <a:r>
                <a:rPr lang="en-US" sz="800" b="0" smtClean="0">
                  <a:solidFill>
                    <a:srgbClr val="000000"/>
                  </a:solidFill>
                  <a:latin typeface="Arial" charset="0"/>
                </a:rPr>
                <a:t>	*	Footnote</a:t>
              </a:r>
            </a:p>
            <a:p>
              <a:pPr marL="410291" indent="-410291" eaLnBrk="0" hangingPunct="0">
                <a:tabLst>
                  <a:tab pos="359005" algn="r"/>
                </a:tabLst>
              </a:pPr>
              <a:r>
                <a:rPr lang="en-US" sz="800" b="0" smtClean="0">
                  <a:solidFill>
                    <a:srgbClr val="000000"/>
                  </a:solidFill>
                  <a:latin typeface="Arial" charset="0"/>
                </a:rPr>
                <a:t>	Source:	Sources</a:t>
              </a:r>
            </a:p>
          </p:txBody>
        </p:sp>
        <p:sp>
          <p:nvSpPr>
            <p:cNvPr id="1042" name="McK Message" hidden="1"/>
            <p:cNvSpPr>
              <a:spLocks noChangeArrowheads="1"/>
            </p:cNvSpPr>
            <p:nvPr/>
          </p:nvSpPr>
          <p:spPr bwMode="auto">
            <a:xfrm>
              <a:off x="1145" y="839"/>
              <a:ext cx="4609" cy="143"/>
            </a:xfrm>
            <a:prstGeom prst="rect">
              <a:avLst/>
            </a:prstGeom>
            <a:noFill/>
            <a:ln w="9525">
              <a:noFill/>
              <a:miter lim="800000"/>
              <a:headEnd/>
              <a:tailEnd/>
            </a:ln>
            <a:effectLst/>
          </p:spPr>
          <p:txBody>
            <a:bodyPr lIns="0" tIns="0" rIns="0" bIns="0">
              <a:spAutoFit/>
            </a:bodyPr>
            <a:lstStyle/>
            <a:p>
              <a:pPr eaLnBrk="0" hangingPunct="0"/>
              <a:r>
                <a:rPr lang="en-US" sz="1300" smtClean="0">
                  <a:solidFill>
                    <a:srgbClr val="000000"/>
                  </a:solidFill>
                  <a:latin typeface="Arial" charset="0"/>
                </a:rPr>
                <a:t>Message</a:t>
              </a:r>
            </a:p>
          </p:txBody>
        </p:sp>
      </p:grpSp>
    </p:spTree>
  </p:cSld>
  <p:clrMap bg1="lt1" tx1="dk1" bg2="lt2" tx2="dk2" accent1="accent1" accent2="accent2" accent3="accent3" accent4="accent4" accent5="accent5" accent6="accent6" hlink="hlink" folHlink="folHlink"/>
  <p:sldLayoutIdLst>
    <p:sldLayoutId id="2147483872" r:id="rId1"/>
    <p:sldLayoutId id="2147483873" r:id="rId2"/>
    <p:sldLayoutId id="2147483874" r:id="rId3"/>
    <p:sldLayoutId id="2147483875" r:id="rId4"/>
    <p:sldLayoutId id="2147483876" r:id="rId5"/>
    <p:sldLayoutId id="2147483877" r:id="rId6"/>
    <p:sldLayoutId id="2147483878" r:id="rId7"/>
    <p:sldLayoutId id="2147483879" r:id="rId8"/>
    <p:sldLayoutId id="2147483880" r:id="rId9"/>
    <p:sldLayoutId id="2147483881" r:id="rId10"/>
    <p:sldLayoutId id="2147483882" r:id="rId11"/>
  </p:sldLayoutIdLst>
  <p:hf hdr="0" ftr="0" dt="0"/>
  <p:txStyles>
    <p:titleStyle>
      <a:lvl1pPr algn="l" defTabSz="914608" rtl="0" eaLnBrk="0" fontAlgn="base" hangingPunct="0">
        <a:spcBef>
          <a:spcPct val="0"/>
        </a:spcBef>
        <a:spcAft>
          <a:spcPct val="0"/>
        </a:spcAft>
        <a:defRPr sz="1100" b="1">
          <a:solidFill>
            <a:schemeClr val="tx2"/>
          </a:solidFill>
          <a:latin typeface="+mj-lt"/>
          <a:ea typeface="+mj-ea"/>
          <a:cs typeface="+mj-cs"/>
        </a:defRPr>
      </a:lvl1pPr>
      <a:lvl2pPr algn="l" defTabSz="914608" rtl="0" eaLnBrk="0" fontAlgn="base" hangingPunct="0">
        <a:spcBef>
          <a:spcPct val="0"/>
        </a:spcBef>
        <a:spcAft>
          <a:spcPct val="0"/>
        </a:spcAft>
        <a:defRPr sz="1100" b="1">
          <a:solidFill>
            <a:schemeClr val="tx2"/>
          </a:solidFill>
          <a:latin typeface="Arial" charset="0"/>
        </a:defRPr>
      </a:lvl2pPr>
      <a:lvl3pPr algn="l" defTabSz="914608" rtl="0" eaLnBrk="0" fontAlgn="base" hangingPunct="0">
        <a:spcBef>
          <a:spcPct val="0"/>
        </a:spcBef>
        <a:spcAft>
          <a:spcPct val="0"/>
        </a:spcAft>
        <a:defRPr sz="1100" b="1">
          <a:solidFill>
            <a:schemeClr val="tx2"/>
          </a:solidFill>
          <a:latin typeface="Arial" charset="0"/>
        </a:defRPr>
      </a:lvl3pPr>
      <a:lvl4pPr algn="l" defTabSz="914608" rtl="0" eaLnBrk="0" fontAlgn="base" hangingPunct="0">
        <a:spcBef>
          <a:spcPct val="0"/>
        </a:spcBef>
        <a:spcAft>
          <a:spcPct val="0"/>
        </a:spcAft>
        <a:defRPr sz="1100" b="1">
          <a:solidFill>
            <a:schemeClr val="tx2"/>
          </a:solidFill>
          <a:latin typeface="Arial" charset="0"/>
        </a:defRPr>
      </a:lvl4pPr>
      <a:lvl5pPr algn="l" defTabSz="914608" rtl="0" eaLnBrk="0" fontAlgn="base" hangingPunct="0">
        <a:spcBef>
          <a:spcPct val="0"/>
        </a:spcBef>
        <a:spcAft>
          <a:spcPct val="0"/>
        </a:spcAft>
        <a:defRPr sz="1100" b="1">
          <a:solidFill>
            <a:schemeClr val="tx2"/>
          </a:solidFill>
          <a:latin typeface="Arial" charset="0"/>
        </a:defRPr>
      </a:lvl5pPr>
      <a:lvl6pPr marL="410291" algn="l" defTabSz="914608" rtl="0" eaLnBrk="0" fontAlgn="base" hangingPunct="0">
        <a:spcBef>
          <a:spcPct val="0"/>
        </a:spcBef>
        <a:spcAft>
          <a:spcPct val="0"/>
        </a:spcAft>
        <a:defRPr sz="1100" b="1">
          <a:solidFill>
            <a:schemeClr val="tx2"/>
          </a:solidFill>
          <a:latin typeface="Arial" charset="0"/>
        </a:defRPr>
      </a:lvl6pPr>
      <a:lvl7pPr marL="820583" algn="l" defTabSz="914608" rtl="0" eaLnBrk="0" fontAlgn="base" hangingPunct="0">
        <a:spcBef>
          <a:spcPct val="0"/>
        </a:spcBef>
        <a:spcAft>
          <a:spcPct val="0"/>
        </a:spcAft>
        <a:defRPr sz="1100" b="1">
          <a:solidFill>
            <a:schemeClr val="tx2"/>
          </a:solidFill>
          <a:latin typeface="Arial" charset="0"/>
        </a:defRPr>
      </a:lvl7pPr>
      <a:lvl8pPr marL="1230874" algn="l" defTabSz="914608" rtl="0" eaLnBrk="0" fontAlgn="base" hangingPunct="0">
        <a:spcBef>
          <a:spcPct val="0"/>
        </a:spcBef>
        <a:spcAft>
          <a:spcPct val="0"/>
        </a:spcAft>
        <a:defRPr sz="1100" b="1">
          <a:solidFill>
            <a:schemeClr val="tx2"/>
          </a:solidFill>
          <a:latin typeface="Arial" charset="0"/>
        </a:defRPr>
      </a:lvl8pPr>
      <a:lvl9pPr marL="1641165" algn="l" defTabSz="914608" rtl="0" eaLnBrk="0" fontAlgn="base" hangingPunct="0">
        <a:spcBef>
          <a:spcPct val="0"/>
        </a:spcBef>
        <a:spcAft>
          <a:spcPct val="0"/>
        </a:spcAft>
        <a:defRPr sz="1100" b="1">
          <a:solidFill>
            <a:schemeClr val="tx2"/>
          </a:solidFill>
          <a:latin typeface="Arial" charset="0"/>
        </a:defRPr>
      </a:lvl9pPr>
    </p:titleStyle>
    <p:bodyStyle>
      <a:lvl1pPr algn="l" defTabSz="914608" rtl="0" eaLnBrk="0" fontAlgn="base" hangingPunct="0">
        <a:spcBef>
          <a:spcPct val="0"/>
        </a:spcBef>
        <a:spcAft>
          <a:spcPct val="0"/>
        </a:spcAft>
        <a:defRPr sz="1100">
          <a:solidFill>
            <a:schemeClr val="tx1"/>
          </a:solidFill>
          <a:latin typeface="+mn-lt"/>
          <a:ea typeface="+mn-ea"/>
          <a:cs typeface="+mn-cs"/>
        </a:defRPr>
      </a:lvl1pPr>
      <a:lvl2pPr marL="102573" indent="-101149" algn="l" defTabSz="914608" rtl="0" eaLnBrk="0" fontAlgn="base" hangingPunct="0">
        <a:spcBef>
          <a:spcPct val="0"/>
        </a:spcBef>
        <a:spcAft>
          <a:spcPct val="0"/>
        </a:spcAft>
        <a:buChar char="•"/>
        <a:defRPr sz="1100">
          <a:solidFill>
            <a:schemeClr val="tx1"/>
          </a:solidFill>
          <a:latin typeface="+mn-lt"/>
        </a:defRPr>
      </a:lvl2pPr>
      <a:lvl3pPr marL="205146" indent="-101149" algn="l" defTabSz="914608" rtl="0" eaLnBrk="0" fontAlgn="base" hangingPunct="0">
        <a:spcBef>
          <a:spcPct val="0"/>
        </a:spcBef>
        <a:spcAft>
          <a:spcPct val="0"/>
        </a:spcAft>
        <a:buChar char="–"/>
        <a:defRPr sz="1100">
          <a:solidFill>
            <a:schemeClr val="tx1"/>
          </a:solidFill>
          <a:latin typeface="+mn-lt"/>
        </a:defRPr>
      </a:lvl3pPr>
      <a:lvl4pPr marL="307718" indent="-101149" algn="l" defTabSz="914608" rtl="0" eaLnBrk="0" fontAlgn="base" hangingPunct="0">
        <a:spcBef>
          <a:spcPct val="0"/>
        </a:spcBef>
        <a:spcAft>
          <a:spcPct val="0"/>
        </a:spcAft>
        <a:buChar char="·"/>
        <a:defRPr sz="1100">
          <a:solidFill>
            <a:schemeClr val="tx1"/>
          </a:solidFill>
          <a:latin typeface="+mn-lt"/>
        </a:defRPr>
      </a:lvl4pPr>
      <a:lvl5pPr marL="410291" indent="-95450" algn="l" defTabSz="914608" rtl="0" eaLnBrk="0" fontAlgn="base" hangingPunct="0">
        <a:spcBef>
          <a:spcPct val="0"/>
        </a:spcBef>
        <a:spcAft>
          <a:spcPct val="0"/>
        </a:spcAft>
        <a:defRPr sz="1100">
          <a:solidFill>
            <a:schemeClr val="tx1"/>
          </a:solidFill>
          <a:latin typeface="+mn-lt"/>
        </a:defRPr>
      </a:lvl5pPr>
      <a:lvl6pPr marL="820583" indent="-95450" algn="l" defTabSz="914608" rtl="0" eaLnBrk="0" fontAlgn="base" hangingPunct="0">
        <a:spcBef>
          <a:spcPct val="0"/>
        </a:spcBef>
        <a:spcAft>
          <a:spcPct val="0"/>
        </a:spcAft>
        <a:defRPr sz="1100">
          <a:solidFill>
            <a:schemeClr val="tx1"/>
          </a:solidFill>
          <a:latin typeface="+mn-lt"/>
        </a:defRPr>
      </a:lvl6pPr>
      <a:lvl7pPr marL="1230874" indent="-95450" algn="l" defTabSz="914608" rtl="0" eaLnBrk="0" fontAlgn="base" hangingPunct="0">
        <a:spcBef>
          <a:spcPct val="0"/>
        </a:spcBef>
        <a:spcAft>
          <a:spcPct val="0"/>
        </a:spcAft>
        <a:defRPr sz="1100">
          <a:solidFill>
            <a:schemeClr val="tx1"/>
          </a:solidFill>
          <a:latin typeface="+mn-lt"/>
        </a:defRPr>
      </a:lvl7pPr>
      <a:lvl8pPr marL="1641165" indent="-95450" algn="l" defTabSz="914608" rtl="0" eaLnBrk="0" fontAlgn="base" hangingPunct="0">
        <a:spcBef>
          <a:spcPct val="0"/>
        </a:spcBef>
        <a:spcAft>
          <a:spcPct val="0"/>
        </a:spcAft>
        <a:defRPr sz="1100">
          <a:solidFill>
            <a:schemeClr val="tx1"/>
          </a:solidFill>
          <a:latin typeface="+mn-lt"/>
        </a:defRPr>
      </a:lvl8pPr>
      <a:lvl9pPr marL="2051456" indent="-95450" algn="l" defTabSz="914608" rtl="0" eaLnBrk="0" fontAlgn="base" hangingPunct="0">
        <a:spcBef>
          <a:spcPct val="0"/>
        </a:spcBef>
        <a:spcAft>
          <a:spcPct val="0"/>
        </a:spcAft>
        <a:defRPr sz="1100">
          <a:solidFill>
            <a:schemeClr val="tx1"/>
          </a:solidFill>
          <a:latin typeface="+mn-lt"/>
        </a:defRPr>
      </a:lvl9pPr>
    </p:bodyStyle>
    <p:otherStyle>
      <a:defPPr>
        <a:defRPr lang="en-US"/>
      </a:defPPr>
      <a:lvl1pPr marL="0" algn="l" defTabSz="820583" rtl="0" eaLnBrk="1" latinLnBrk="0" hangingPunct="1">
        <a:defRPr sz="1600" kern="1200">
          <a:solidFill>
            <a:schemeClr val="tx1"/>
          </a:solidFill>
          <a:latin typeface="+mn-lt"/>
          <a:ea typeface="+mn-ea"/>
          <a:cs typeface="+mn-cs"/>
        </a:defRPr>
      </a:lvl1pPr>
      <a:lvl2pPr marL="410291" algn="l" defTabSz="820583" rtl="0" eaLnBrk="1" latinLnBrk="0" hangingPunct="1">
        <a:defRPr sz="1600" kern="1200">
          <a:solidFill>
            <a:schemeClr val="tx1"/>
          </a:solidFill>
          <a:latin typeface="+mn-lt"/>
          <a:ea typeface="+mn-ea"/>
          <a:cs typeface="+mn-cs"/>
        </a:defRPr>
      </a:lvl2pPr>
      <a:lvl3pPr marL="820583" algn="l" defTabSz="820583" rtl="0" eaLnBrk="1" latinLnBrk="0" hangingPunct="1">
        <a:defRPr sz="1600" kern="1200">
          <a:solidFill>
            <a:schemeClr val="tx1"/>
          </a:solidFill>
          <a:latin typeface="+mn-lt"/>
          <a:ea typeface="+mn-ea"/>
          <a:cs typeface="+mn-cs"/>
        </a:defRPr>
      </a:lvl3pPr>
      <a:lvl4pPr marL="1230874" algn="l" defTabSz="820583" rtl="0" eaLnBrk="1" latinLnBrk="0" hangingPunct="1">
        <a:defRPr sz="1600" kern="1200">
          <a:solidFill>
            <a:schemeClr val="tx1"/>
          </a:solidFill>
          <a:latin typeface="+mn-lt"/>
          <a:ea typeface="+mn-ea"/>
          <a:cs typeface="+mn-cs"/>
        </a:defRPr>
      </a:lvl4pPr>
      <a:lvl5pPr marL="1641165" algn="l" defTabSz="820583" rtl="0" eaLnBrk="1" latinLnBrk="0" hangingPunct="1">
        <a:defRPr sz="1600" kern="1200">
          <a:solidFill>
            <a:schemeClr val="tx1"/>
          </a:solidFill>
          <a:latin typeface="+mn-lt"/>
          <a:ea typeface="+mn-ea"/>
          <a:cs typeface="+mn-cs"/>
        </a:defRPr>
      </a:lvl5pPr>
      <a:lvl6pPr marL="2051456" algn="l" defTabSz="820583" rtl="0" eaLnBrk="1" latinLnBrk="0" hangingPunct="1">
        <a:defRPr sz="1600" kern="1200">
          <a:solidFill>
            <a:schemeClr val="tx1"/>
          </a:solidFill>
          <a:latin typeface="+mn-lt"/>
          <a:ea typeface="+mn-ea"/>
          <a:cs typeface="+mn-cs"/>
        </a:defRPr>
      </a:lvl6pPr>
      <a:lvl7pPr marL="2461748" algn="l" defTabSz="820583" rtl="0" eaLnBrk="1" latinLnBrk="0" hangingPunct="1">
        <a:defRPr sz="1600" kern="1200">
          <a:solidFill>
            <a:schemeClr val="tx1"/>
          </a:solidFill>
          <a:latin typeface="+mn-lt"/>
          <a:ea typeface="+mn-ea"/>
          <a:cs typeface="+mn-cs"/>
        </a:defRPr>
      </a:lvl7pPr>
      <a:lvl8pPr marL="2872039" algn="l" defTabSz="820583" rtl="0" eaLnBrk="1" latinLnBrk="0" hangingPunct="1">
        <a:defRPr sz="1600" kern="1200">
          <a:solidFill>
            <a:schemeClr val="tx1"/>
          </a:solidFill>
          <a:latin typeface="+mn-lt"/>
          <a:ea typeface="+mn-ea"/>
          <a:cs typeface="+mn-cs"/>
        </a:defRPr>
      </a:lvl8pPr>
      <a:lvl9pPr marL="3282330" algn="l" defTabSz="820583"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5.xml"/><Relationship Id="rId1" Type="http://schemas.openxmlformats.org/officeDocument/2006/relationships/tags" Target="../tags/tag71.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72.xml"/><Relationship Id="rId1" Type="http://schemas.openxmlformats.org/officeDocument/2006/relationships/vmlDrawing" Target="../drawings/vmlDrawing3.vml"/><Relationship Id="rId5" Type="http://schemas.openxmlformats.org/officeDocument/2006/relationships/oleObject" Target="../embeddings/oleObject5.bin"/><Relationship Id="rId4"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4.xml"/><Relationship Id="rId1" Type="http://schemas.openxmlformats.org/officeDocument/2006/relationships/tags" Target="../tags/tag73.xml"/><Relationship Id="rId4"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9.xml"/><Relationship Id="rId1" Type="http://schemas.openxmlformats.org/officeDocument/2006/relationships/vmlDrawing" Target="../drawings/vmlDrawing4.vml"/><Relationship Id="rId4" Type="http://schemas.openxmlformats.org/officeDocument/2006/relationships/oleObject" Target="../embeddings/Microsoft_Office_Word_97_-_2003_Document1.doc"/></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6.xml"/><Relationship Id="rId1" Type="http://schemas.openxmlformats.org/officeDocument/2006/relationships/tags" Target="../tags/tag75.xml"/><Relationship Id="rId4"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tags" Target="../tags/tag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8" Type="http://schemas.openxmlformats.org/officeDocument/2006/relationships/tags" Target="../tags/tag83.xml"/><Relationship Id="rId13" Type="http://schemas.openxmlformats.org/officeDocument/2006/relationships/tags" Target="../tags/tag88.xml"/><Relationship Id="rId3" Type="http://schemas.openxmlformats.org/officeDocument/2006/relationships/tags" Target="../tags/tag78.xml"/><Relationship Id="rId7" Type="http://schemas.openxmlformats.org/officeDocument/2006/relationships/tags" Target="../tags/tag82.xml"/><Relationship Id="rId12" Type="http://schemas.openxmlformats.org/officeDocument/2006/relationships/tags" Target="../tags/tag87.xml"/><Relationship Id="rId17" Type="http://schemas.openxmlformats.org/officeDocument/2006/relationships/oleObject" Target="../embeddings/oleObject7.bin"/><Relationship Id="rId2" Type="http://schemas.openxmlformats.org/officeDocument/2006/relationships/tags" Target="../tags/tag77.xml"/><Relationship Id="rId16" Type="http://schemas.openxmlformats.org/officeDocument/2006/relationships/oleObject" Target="../embeddings/oleObject6.bin"/><Relationship Id="rId1" Type="http://schemas.openxmlformats.org/officeDocument/2006/relationships/vmlDrawing" Target="../drawings/vmlDrawing5.vml"/><Relationship Id="rId6" Type="http://schemas.openxmlformats.org/officeDocument/2006/relationships/tags" Target="../tags/tag81.xml"/><Relationship Id="rId11" Type="http://schemas.openxmlformats.org/officeDocument/2006/relationships/tags" Target="../tags/tag86.xml"/><Relationship Id="rId5" Type="http://schemas.openxmlformats.org/officeDocument/2006/relationships/tags" Target="../tags/tag80.xml"/><Relationship Id="rId15" Type="http://schemas.openxmlformats.org/officeDocument/2006/relationships/notesSlide" Target="../notesSlides/notesSlide18.xml"/><Relationship Id="rId10" Type="http://schemas.openxmlformats.org/officeDocument/2006/relationships/tags" Target="../tags/tag85.xml"/><Relationship Id="rId4" Type="http://schemas.openxmlformats.org/officeDocument/2006/relationships/tags" Target="../tags/tag79.xml"/><Relationship Id="rId9" Type="http://schemas.openxmlformats.org/officeDocument/2006/relationships/tags" Target="../tags/tag84.xml"/><Relationship Id="rId14"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tags" Target="../tags/tag100.xml"/><Relationship Id="rId18" Type="http://schemas.openxmlformats.org/officeDocument/2006/relationships/tags" Target="../tags/tag105.xml"/><Relationship Id="rId26" Type="http://schemas.openxmlformats.org/officeDocument/2006/relationships/tags" Target="../tags/tag113.xml"/><Relationship Id="rId3" Type="http://schemas.openxmlformats.org/officeDocument/2006/relationships/tags" Target="../tags/tag90.xml"/><Relationship Id="rId21" Type="http://schemas.openxmlformats.org/officeDocument/2006/relationships/tags" Target="../tags/tag108.xml"/><Relationship Id="rId34" Type="http://schemas.openxmlformats.org/officeDocument/2006/relationships/slideLayout" Target="../slideLayouts/slideLayout15.xml"/><Relationship Id="rId7" Type="http://schemas.openxmlformats.org/officeDocument/2006/relationships/tags" Target="../tags/tag94.xml"/><Relationship Id="rId12" Type="http://schemas.openxmlformats.org/officeDocument/2006/relationships/tags" Target="../tags/tag99.xml"/><Relationship Id="rId17" Type="http://schemas.openxmlformats.org/officeDocument/2006/relationships/tags" Target="../tags/tag104.xml"/><Relationship Id="rId25" Type="http://schemas.openxmlformats.org/officeDocument/2006/relationships/tags" Target="../tags/tag112.xml"/><Relationship Id="rId33" Type="http://schemas.openxmlformats.org/officeDocument/2006/relationships/tags" Target="../tags/tag120.xml"/><Relationship Id="rId2" Type="http://schemas.openxmlformats.org/officeDocument/2006/relationships/tags" Target="../tags/tag89.xml"/><Relationship Id="rId16" Type="http://schemas.openxmlformats.org/officeDocument/2006/relationships/tags" Target="../tags/tag103.xml"/><Relationship Id="rId20" Type="http://schemas.openxmlformats.org/officeDocument/2006/relationships/tags" Target="../tags/tag107.xml"/><Relationship Id="rId29" Type="http://schemas.openxmlformats.org/officeDocument/2006/relationships/tags" Target="../tags/tag116.xml"/><Relationship Id="rId1" Type="http://schemas.openxmlformats.org/officeDocument/2006/relationships/vmlDrawing" Target="../drawings/vmlDrawing6.vml"/><Relationship Id="rId6" Type="http://schemas.openxmlformats.org/officeDocument/2006/relationships/tags" Target="../tags/tag93.xml"/><Relationship Id="rId11" Type="http://schemas.openxmlformats.org/officeDocument/2006/relationships/tags" Target="../tags/tag98.xml"/><Relationship Id="rId24" Type="http://schemas.openxmlformats.org/officeDocument/2006/relationships/tags" Target="../tags/tag111.xml"/><Relationship Id="rId32" Type="http://schemas.openxmlformats.org/officeDocument/2006/relationships/tags" Target="../tags/tag119.xml"/><Relationship Id="rId5" Type="http://schemas.openxmlformats.org/officeDocument/2006/relationships/tags" Target="../tags/tag92.xml"/><Relationship Id="rId15" Type="http://schemas.openxmlformats.org/officeDocument/2006/relationships/tags" Target="../tags/tag102.xml"/><Relationship Id="rId23" Type="http://schemas.openxmlformats.org/officeDocument/2006/relationships/tags" Target="../tags/tag110.xml"/><Relationship Id="rId28" Type="http://schemas.openxmlformats.org/officeDocument/2006/relationships/tags" Target="../tags/tag115.xml"/><Relationship Id="rId36" Type="http://schemas.openxmlformats.org/officeDocument/2006/relationships/oleObject" Target="../embeddings/oleObject8.bin"/><Relationship Id="rId10" Type="http://schemas.openxmlformats.org/officeDocument/2006/relationships/tags" Target="../tags/tag97.xml"/><Relationship Id="rId19" Type="http://schemas.openxmlformats.org/officeDocument/2006/relationships/tags" Target="../tags/tag106.xml"/><Relationship Id="rId31" Type="http://schemas.openxmlformats.org/officeDocument/2006/relationships/tags" Target="../tags/tag118.xml"/><Relationship Id="rId4" Type="http://schemas.openxmlformats.org/officeDocument/2006/relationships/tags" Target="../tags/tag91.xml"/><Relationship Id="rId9" Type="http://schemas.openxmlformats.org/officeDocument/2006/relationships/tags" Target="../tags/tag96.xml"/><Relationship Id="rId14" Type="http://schemas.openxmlformats.org/officeDocument/2006/relationships/tags" Target="../tags/tag101.xml"/><Relationship Id="rId22" Type="http://schemas.openxmlformats.org/officeDocument/2006/relationships/tags" Target="../tags/tag109.xml"/><Relationship Id="rId27" Type="http://schemas.openxmlformats.org/officeDocument/2006/relationships/tags" Target="../tags/tag114.xml"/><Relationship Id="rId30" Type="http://schemas.openxmlformats.org/officeDocument/2006/relationships/tags" Target="../tags/tag117.xml"/><Relationship Id="rId35"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0.xml"/><Relationship Id="rId3" Type="http://schemas.openxmlformats.org/officeDocument/2006/relationships/tags" Target="../tags/tag123.xml"/><Relationship Id="rId7" Type="http://schemas.openxmlformats.org/officeDocument/2006/relationships/slideLayout" Target="../slideLayouts/slideLayout15.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s>
</file>

<file path=ppt/slides/_rels/slide24.xml.rels><?xml version="1.0" encoding="UTF-8" standalone="yes"?>
<Relationships xmlns="http://schemas.openxmlformats.org/package/2006/relationships"><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 Id="rId5" Type="http://schemas.openxmlformats.org/officeDocument/2006/relationships/notesSlide" Target="../notesSlides/notesSlide21.xml"/><Relationship Id="rId4"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1.xml"/><Relationship Id="rId1" Type="http://schemas.openxmlformats.org/officeDocument/2006/relationships/vmlDrawing" Target="../drawings/vmlDrawing7.vml"/><Relationship Id="rId5" Type="http://schemas.openxmlformats.org/officeDocument/2006/relationships/image" Target="../media/image13.wmf"/><Relationship Id="rId4" Type="http://schemas.openxmlformats.org/officeDocument/2006/relationships/oleObject" Target="../embeddings/oleObject9.bin"/></Relationships>
</file>

<file path=ppt/slides/_rels/slide26.xml.rels><?xml version="1.0" encoding="UTF-8" standalone="yes"?>
<Relationships xmlns="http://schemas.openxmlformats.org/package/2006/relationships"><Relationship Id="rId8" Type="http://schemas.openxmlformats.org/officeDocument/2006/relationships/tags" Target="../tags/tag136.xml"/><Relationship Id="rId13" Type="http://schemas.openxmlformats.org/officeDocument/2006/relationships/tags" Target="../tags/tag141.xml"/><Relationship Id="rId18" Type="http://schemas.openxmlformats.org/officeDocument/2006/relationships/tags" Target="../tags/tag146.xml"/><Relationship Id="rId3" Type="http://schemas.openxmlformats.org/officeDocument/2006/relationships/tags" Target="../tags/tag131.xml"/><Relationship Id="rId21" Type="http://schemas.openxmlformats.org/officeDocument/2006/relationships/oleObject" Target="../embeddings/Microsoft_Office_Word_97_-_2003_Document2.doc"/><Relationship Id="rId7" Type="http://schemas.openxmlformats.org/officeDocument/2006/relationships/tags" Target="../tags/tag135.xml"/><Relationship Id="rId12" Type="http://schemas.openxmlformats.org/officeDocument/2006/relationships/tags" Target="../tags/tag140.xml"/><Relationship Id="rId17" Type="http://schemas.openxmlformats.org/officeDocument/2006/relationships/tags" Target="../tags/tag145.xml"/><Relationship Id="rId2" Type="http://schemas.openxmlformats.org/officeDocument/2006/relationships/tags" Target="../tags/tag130.xml"/><Relationship Id="rId16" Type="http://schemas.openxmlformats.org/officeDocument/2006/relationships/tags" Target="../tags/tag144.xml"/><Relationship Id="rId20" Type="http://schemas.openxmlformats.org/officeDocument/2006/relationships/notesSlide" Target="../notesSlides/notesSlide23.xml"/><Relationship Id="rId1" Type="http://schemas.openxmlformats.org/officeDocument/2006/relationships/vmlDrawing" Target="../drawings/vmlDrawing8.vml"/><Relationship Id="rId6" Type="http://schemas.openxmlformats.org/officeDocument/2006/relationships/tags" Target="../tags/tag134.xml"/><Relationship Id="rId11" Type="http://schemas.openxmlformats.org/officeDocument/2006/relationships/tags" Target="../tags/tag139.xml"/><Relationship Id="rId5" Type="http://schemas.openxmlformats.org/officeDocument/2006/relationships/tags" Target="../tags/tag133.xml"/><Relationship Id="rId15" Type="http://schemas.openxmlformats.org/officeDocument/2006/relationships/tags" Target="../tags/tag143.xml"/><Relationship Id="rId10" Type="http://schemas.openxmlformats.org/officeDocument/2006/relationships/tags" Target="../tags/tag138.xml"/><Relationship Id="rId19" Type="http://schemas.openxmlformats.org/officeDocument/2006/relationships/slideLayout" Target="../slideLayouts/slideLayout31.xml"/><Relationship Id="rId4" Type="http://schemas.openxmlformats.org/officeDocument/2006/relationships/tags" Target="../tags/tag132.xml"/><Relationship Id="rId9" Type="http://schemas.openxmlformats.org/officeDocument/2006/relationships/tags" Target="../tags/tag137.xml"/><Relationship Id="rId14" Type="http://schemas.openxmlformats.org/officeDocument/2006/relationships/tags" Target="../tags/tag14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1.xml"/><Relationship Id="rId1" Type="http://schemas.openxmlformats.org/officeDocument/2006/relationships/vmlDrawing" Target="../drawings/vmlDrawing9.vml"/><Relationship Id="rId4" Type="http://schemas.openxmlformats.org/officeDocument/2006/relationships/oleObject" Target="../embeddings/oleObject10.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1.xml"/><Relationship Id="rId1" Type="http://schemas.openxmlformats.org/officeDocument/2006/relationships/vmlDrawing" Target="../drawings/vmlDrawing10.vml"/><Relationship Id="rId4" Type="http://schemas.openxmlformats.org/officeDocument/2006/relationships/oleObject" Target="../embeddings/oleObject11.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tags" Target="../tags/tag9.xml"/></Relationships>
</file>

<file path=ppt/slides/_rels/slide4.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tags" Target="../tags/tag22.xml"/><Relationship Id="rId18" Type="http://schemas.openxmlformats.org/officeDocument/2006/relationships/tags" Target="../tags/tag27.xml"/><Relationship Id="rId26" Type="http://schemas.openxmlformats.org/officeDocument/2006/relationships/notesSlide" Target="../notesSlides/notesSlide4.xml"/><Relationship Id="rId3" Type="http://schemas.openxmlformats.org/officeDocument/2006/relationships/tags" Target="../tags/tag12.xml"/><Relationship Id="rId21" Type="http://schemas.openxmlformats.org/officeDocument/2006/relationships/tags" Target="../tags/tag30.xml"/><Relationship Id="rId7" Type="http://schemas.openxmlformats.org/officeDocument/2006/relationships/tags" Target="../tags/tag16.xml"/><Relationship Id="rId12" Type="http://schemas.openxmlformats.org/officeDocument/2006/relationships/tags" Target="../tags/tag21.xml"/><Relationship Id="rId17" Type="http://schemas.openxmlformats.org/officeDocument/2006/relationships/tags" Target="../tags/tag26.xml"/><Relationship Id="rId25" Type="http://schemas.openxmlformats.org/officeDocument/2006/relationships/slideLayout" Target="../slideLayouts/slideLayout15.xml"/><Relationship Id="rId2" Type="http://schemas.openxmlformats.org/officeDocument/2006/relationships/tags" Target="../tags/tag11.xml"/><Relationship Id="rId16" Type="http://schemas.openxmlformats.org/officeDocument/2006/relationships/tags" Target="../tags/tag25.xml"/><Relationship Id="rId20" Type="http://schemas.openxmlformats.org/officeDocument/2006/relationships/tags" Target="../tags/tag29.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tags" Target="../tags/tag20.xml"/><Relationship Id="rId24" Type="http://schemas.openxmlformats.org/officeDocument/2006/relationships/tags" Target="../tags/tag33.xml"/><Relationship Id="rId5" Type="http://schemas.openxmlformats.org/officeDocument/2006/relationships/tags" Target="../tags/tag14.xml"/><Relationship Id="rId15" Type="http://schemas.openxmlformats.org/officeDocument/2006/relationships/tags" Target="../tags/tag24.xml"/><Relationship Id="rId23" Type="http://schemas.openxmlformats.org/officeDocument/2006/relationships/tags" Target="../tags/tag32.xml"/><Relationship Id="rId10" Type="http://schemas.openxmlformats.org/officeDocument/2006/relationships/tags" Target="../tags/tag19.xml"/><Relationship Id="rId19" Type="http://schemas.openxmlformats.org/officeDocument/2006/relationships/tags" Target="../tags/tag28.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tags" Target="../tags/tag23.xml"/><Relationship Id="rId22" Type="http://schemas.openxmlformats.org/officeDocument/2006/relationships/tags" Target="../tags/tag31.xml"/></Relationships>
</file>

<file path=ppt/slides/_rels/slide5.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tags" Target="../tags/tag45.xml"/><Relationship Id="rId18" Type="http://schemas.openxmlformats.org/officeDocument/2006/relationships/tags" Target="../tags/tag50.xml"/><Relationship Id="rId26" Type="http://schemas.openxmlformats.org/officeDocument/2006/relationships/notesSlide" Target="../notesSlides/notesSlide5.xml"/><Relationship Id="rId3" Type="http://schemas.openxmlformats.org/officeDocument/2006/relationships/tags" Target="../tags/tag35.xml"/><Relationship Id="rId21" Type="http://schemas.openxmlformats.org/officeDocument/2006/relationships/tags" Target="../tags/tag53.xml"/><Relationship Id="rId7" Type="http://schemas.openxmlformats.org/officeDocument/2006/relationships/tags" Target="../tags/tag39.xml"/><Relationship Id="rId12" Type="http://schemas.openxmlformats.org/officeDocument/2006/relationships/tags" Target="../tags/tag44.xml"/><Relationship Id="rId17" Type="http://schemas.openxmlformats.org/officeDocument/2006/relationships/tags" Target="../tags/tag49.xml"/><Relationship Id="rId25" Type="http://schemas.openxmlformats.org/officeDocument/2006/relationships/slideLayout" Target="../slideLayouts/slideLayout15.xml"/><Relationship Id="rId2" Type="http://schemas.openxmlformats.org/officeDocument/2006/relationships/tags" Target="../tags/tag34.xml"/><Relationship Id="rId16" Type="http://schemas.openxmlformats.org/officeDocument/2006/relationships/tags" Target="../tags/tag48.xml"/><Relationship Id="rId20" Type="http://schemas.openxmlformats.org/officeDocument/2006/relationships/tags" Target="../tags/tag52.xml"/><Relationship Id="rId29" Type="http://schemas.openxmlformats.org/officeDocument/2006/relationships/oleObject" Target="../embeddings/oleObject2.bin"/><Relationship Id="rId1" Type="http://schemas.openxmlformats.org/officeDocument/2006/relationships/vmlDrawing" Target="../drawings/vmlDrawing1.vml"/><Relationship Id="rId6" Type="http://schemas.openxmlformats.org/officeDocument/2006/relationships/tags" Target="../tags/tag38.xml"/><Relationship Id="rId11" Type="http://schemas.openxmlformats.org/officeDocument/2006/relationships/tags" Target="../tags/tag43.xml"/><Relationship Id="rId24" Type="http://schemas.openxmlformats.org/officeDocument/2006/relationships/tags" Target="../tags/tag56.xml"/><Relationship Id="rId5" Type="http://schemas.openxmlformats.org/officeDocument/2006/relationships/tags" Target="../tags/tag37.xml"/><Relationship Id="rId15" Type="http://schemas.openxmlformats.org/officeDocument/2006/relationships/tags" Target="../tags/tag47.xml"/><Relationship Id="rId23" Type="http://schemas.openxmlformats.org/officeDocument/2006/relationships/tags" Target="../tags/tag55.xml"/><Relationship Id="rId28" Type="http://schemas.openxmlformats.org/officeDocument/2006/relationships/oleObject" Target="../embeddings/oleObject1.bin"/><Relationship Id="rId10" Type="http://schemas.openxmlformats.org/officeDocument/2006/relationships/tags" Target="../tags/tag42.xml"/><Relationship Id="rId19" Type="http://schemas.openxmlformats.org/officeDocument/2006/relationships/tags" Target="../tags/tag51.xml"/><Relationship Id="rId4" Type="http://schemas.openxmlformats.org/officeDocument/2006/relationships/tags" Target="../tags/tag36.xml"/><Relationship Id="rId9" Type="http://schemas.openxmlformats.org/officeDocument/2006/relationships/tags" Target="../tags/tag41.xml"/><Relationship Id="rId14" Type="http://schemas.openxmlformats.org/officeDocument/2006/relationships/tags" Target="../tags/tag46.xml"/><Relationship Id="rId22" Type="http://schemas.openxmlformats.org/officeDocument/2006/relationships/tags" Target="../tags/tag54.xml"/><Relationship Id="rId27" Type="http://schemas.openxmlformats.org/officeDocument/2006/relationships/image" Target="../media/image4.wmf"/><Relationship Id="rId30" Type="http://schemas.openxmlformats.org/officeDocument/2006/relationships/oleObject" Target="../embeddings/oleObject3.bin"/></Relationships>
</file>

<file path=ppt/slides/_rels/slide6.xml.rels><?xml version="1.0" encoding="UTF-8" standalone="yes"?>
<Relationships xmlns="http://schemas.openxmlformats.org/package/2006/relationships"><Relationship Id="rId8" Type="http://schemas.openxmlformats.org/officeDocument/2006/relationships/tags" Target="../tags/tag63.xml"/><Relationship Id="rId13" Type="http://schemas.openxmlformats.org/officeDocument/2006/relationships/tags" Target="../tags/tag68.xml"/><Relationship Id="rId18" Type="http://schemas.openxmlformats.org/officeDocument/2006/relationships/oleObject" Target="../embeddings/oleObject4.bin"/><Relationship Id="rId3" Type="http://schemas.openxmlformats.org/officeDocument/2006/relationships/tags" Target="../tags/tag58.xml"/><Relationship Id="rId7" Type="http://schemas.openxmlformats.org/officeDocument/2006/relationships/tags" Target="../tags/tag62.xml"/><Relationship Id="rId12" Type="http://schemas.openxmlformats.org/officeDocument/2006/relationships/tags" Target="../tags/tag67.xml"/><Relationship Id="rId17" Type="http://schemas.openxmlformats.org/officeDocument/2006/relationships/notesSlide" Target="../notesSlides/notesSlide6.xml"/><Relationship Id="rId2" Type="http://schemas.openxmlformats.org/officeDocument/2006/relationships/tags" Target="../tags/tag57.xml"/><Relationship Id="rId16" Type="http://schemas.openxmlformats.org/officeDocument/2006/relationships/slideLayout" Target="../slideLayouts/slideLayout15.xml"/><Relationship Id="rId1" Type="http://schemas.openxmlformats.org/officeDocument/2006/relationships/vmlDrawing" Target="../drawings/vmlDrawing2.vml"/><Relationship Id="rId6" Type="http://schemas.openxmlformats.org/officeDocument/2006/relationships/tags" Target="../tags/tag61.xml"/><Relationship Id="rId11" Type="http://schemas.openxmlformats.org/officeDocument/2006/relationships/tags" Target="../tags/tag66.xml"/><Relationship Id="rId5" Type="http://schemas.openxmlformats.org/officeDocument/2006/relationships/tags" Target="../tags/tag60.xml"/><Relationship Id="rId15" Type="http://schemas.openxmlformats.org/officeDocument/2006/relationships/tags" Target="../tags/tag70.xml"/><Relationship Id="rId10" Type="http://schemas.openxmlformats.org/officeDocument/2006/relationships/tags" Target="../tags/tag65.xml"/><Relationship Id="rId4" Type="http://schemas.openxmlformats.org/officeDocument/2006/relationships/tags" Target="../tags/tag59.xml"/><Relationship Id="rId9" Type="http://schemas.openxmlformats.org/officeDocument/2006/relationships/tags" Target="../tags/tag64.xml"/><Relationship Id="rId14" Type="http://schemas.openxmlformats.org/officeDocument/2006/relationships/tags" Target="../tags/tag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a:t>
            </a:r>
          </a:p>
          <a:p>
            <a:pPr algn="ctr" eaLnBrk="0" hangingPunct="0">
              <a:spcBef>
                <a:spcPct val="50000"/>
              </a:spcBef>
            </a:pPr>
            <a:r>
              <a:rPr lang="en-US" sz="3600" dirty="0">
                <a:solidFill>
                  <a:srgbClr val="FF3300"/>
                </a:solidFill>
                <a:latin typeface="Garamond" pitchFamily="18" charset="0"/>
              </a:rPr>
              <a:t>Strategic </a:t>
            </a:r>
            <a:r>
              <a:rPr lang="en-US" sz="3600" dirty="0" smtClean="0">
                <a:solidFill>
                  <a:srgbClr val="FF3300"/>
                </a:solidFill>
                <a:latin typeface="Garamond" pitchFamily="18" charset="0"/>
              </a:rPr>
              <a:t>Sourcing (Cont’d)</a:t>
            </a:r>
            <a:endParaRPr lang="en-US" sz="3600" dirty="0">
              <a:solidFill>
                <a:srgbClr val="FF3300"/>
              </a:solidFill>
              <a:latin typeface="Garamond" pitchFamily="18" charset="0"/>
            </a:endParaRP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Tools and hallmarks of world class approaches: </a:t>
            </a:r>
            <a:endParaRPr lang="en-US" dirty="0" smtClean="0">
              <a:solidFill>
                <a:schemeClr val="bg1"/>
              </a:solidFill>
            </a:endParaRPr>
          </a:p>
          <a:p>
            <a:pPr lvl="1" eaLnBrk="1" hangingPunct="1">
              <a:buClr>
                <a:srgbClr val="FF3300"/>
              </a:buClr>
            </a:pPr>
            <a:r>
              <a:rPr lang="en-US" dirty="0" smtClean="0">
                <a:solidFill>
                  <a:schemeClr val="bg1"/>
                </a:solidFill>
              </a:rPr>
              <a:t>TCO &amp; Supplier economics, </a:t>
            </a:r>
            <a:r>
              <a:rPr lang="en-US" dirty="0" smtClean="0">
                <a:solidFill>
                  <a:schemeClr val="bg1"/>
                </a:solidFill>
              </a:rPr>
              <a:t>multi-sourcing, and structured </a:t>
            </a:r>
            <a:r>
              <a:rPr lang="en-US" dirty="0" smtClean="0">
                <a:solidFill>
                  <a:schemeClr val="bg1"/>
                </a:solidFill>
              </a:rPr>
              <a:t>contracts</a:t>
            </a:r>
          </a:p>
          <a:p>
            <a:pPr eaLnBrk="1" hangingPunct="1">
              <a:buClr>
                <a:srgbClr val="FF3300"/>
              </a:buClr>
            </a:pPr>
            <a:r>
              <a:rPr lang="en-US" dirty="0" smtClean="0">
                <a:solidFill>
                  <a:schemeClr val="bg1"/>
                </a:solidFill>
              </a:rPr>
              <a:t>Diagnosing a sourcing opportunity</a:t>
            </a:r>
            <a:endParaRPr lang="en-US" dirty="0" smtClean="0">
              <a:solidFill>
                <a:schemeClr val="bg1"/>
              </a:solidFill>
            </a:endParaRP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err="1" smtClean="0">
                <a:solidFill>
                  <a:schemeClr val="bg1"/>
                </a:solidFill>
              </a:rPr>
              <a:t>GenPower</a:t>
            </a:r>
            <a:r>
              <a:rPr lang="en-US" i="1" dirty="0" smtClean="0">
                <a:solidFill>
                  <a:schemeClr val="bg1"/>
                </a:solidFill>
              </a:rPr>
              <a:t>  </a:t>
            </a:r>
            <a:endParaRPr lang="en-US" i="1" dirty="0" smtClean="0">
              <a:solidFill>
                <a:schemeClr val="bg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smtClean="0">
              <a:solidFill>
                <a:srgbClr val="000000"/>
              </a:solidFill>
              <a:latin typeface="Arial" charset="0"/>
              <a:ea typeface="ＭＳ Ｐゴシック" charset="-128"/>
            </a:endParaRPr>
          </a:p>
        </p:txBody>
      </p:sp>
      <p:sp>
        <p:nvSpPr>
          <p:cNvPr id="31747" name="Rectangle 3"/>
          <p:cNvSpPr>
            <a:spLocks noGrp="1" noChangeArrowheads="1"/>
          </p:cNvSpPr>
          <p:nvPr>
            <p:ph type="title" idx="4294967295"/>
          </p:nvPr>
        </p:nvSpPr>
        <p:spPr>
          <a:xfrm>
            <a:off x="1835150" y="2205038"/>
            <a:ext cx="5040313" cy="1800225"/>
          </a:xfrm>
        </p:spPr>
        <p:txBody>
          <a:bodyPr/>
          <a:lstStyle/>
          <a:p>
            <a:pPr algn="ctr" eaLnBrk="1" hangingPunct="1"/>
            <a:r>
              <a:rPr lang="en-US" smtClean="0">
                <a:solidFill>
                  <a:srgbClr val="333399"/>
                </a:solidFill>
              </a:rPr>
              <a:t/>
            </a:r>
            <a:br>
              <a:rPr lang="en-US" smtClean="0">
                <a:solidFill>
                  <a:srgbClr val="333399"/>
                </a:solidFill>
              </a:rPr>
            </a:br>
            <a:r>
              <a:rPr lang="en-US" smtClean="0">
                <a:solidFill>
                  <a:srgbClr val="333399"/>
                </a:solidFill>
              </a:rPr>
              <a:t>Total Cost of Ownership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iceberg"/>
          <p:cNvPicPr>
            <a:picLocks noChangeAspect="1" noChangeArrowheads="1"/>
          </p:cNvPicPr>
          <p:nvPr/>
        </p:nvPicPr>
        <p:blipFill>
          <a:blip r:embed="rId4" cstate="print"/>
          <a:srcRect b="2063"/>
          <a:stretch>
            <a:fillRect/>
          </a:stretch>
        </p:blipFill>
        <p:spPr bwMode="ltGray">
          <a:xfrm>
            <a:off x="3378200" y="966788"/>
            <a:ext cx="5345113" cy="5224462"/>
          </a:xfrm>
          <a:prstGeom prst="rect">
            <a:avLst/>
          </a:prstGeom>
          <a:noFill/>
          <a:ln w="38100">
            <a:noFill/>
            <a:miter lim="800000"/>
            <a:headEnd/>
            <a:tailEnd/>
          </a:ln>
        </p:spPr>
      </p:pic>
      <p:sp>
        <p:nvSpPr>
          <p:cNvPr id="32771" name="Rectangle 3"/>
          <p:cNvSpPr>
            <a:spLocks noChangeArrowheads="1"/>
          </p:cNvSpPr>
          <p:nvPr/>
        </p:nvSpPr>
        <p:spPr bwMode="auto">
          <a:xfrm>
            <a:off x="530225" y="1358900"/>
            <a:ext cx="2574925" cy="981075"/>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Renegotiate contracts</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Bundle purchases</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Seek lower price alternatives</a:t>
            </a:r>
          </a:p>
        </p:txBody>
      </p:sp>
      <p:sp>
        <p:nvSpPr>
          <p:cNvPr id="32772" name="Rectangle 4"/>
          <p:cNvSpPr>
            <a:spLocks noChangeArrowheads="1"/>
          </p:cNvSpPr>
          <p:nvPr/>
        </p:nvSpPr>
        <p:spPr bwMode="auto">
          <a:xfrm>
            <a:off x="530225" y="3021013"/>
            <a:ext cx="2236788" cy="1520825"/>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Standardize </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Find substitutes </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Change product specification</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Reduce inventory</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Demand management</a:t>
            </a:r>
          </a:p>
        </p:txBody>
      </p:sp>
      <p:sp>
        <p:nvSpPr>
          <p:cNvPr id="32773" name="Rectangle 5"/>
          <p:cNvSpPr>
            <a:spLocks noChangeArrowheads="1"/>
          </p:cNvSpPr>
          <p:nvPr/>
        </p:nvSpPr>
        <p:spPr bwMode="auto">
          <a:xfrm>
            <a:off x="530225" y="5106988"/>
            <a:ext cx="2822575" cy="1250950"/>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Optimize handling, administration, processing </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Reduce inventory</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Change order quantity</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Improve forecasting</a:t>
            </a:r>
          </a:p>
        </p:txBody>
      </p:sp>
      <p:cxnSp>
        <p:nvCxnSpPr>
          <p:cNvPr id="32774" name="AutoShape 6"/>
          <p:cNvCxnSpPr>
            <a:cxnSpLocks noChangeShapeType="1"/>
            <a:stCxn id="32771" idx="1"/>
            <a:endCxn id="32772" idx="1"/>
          </p:cNvCxnSpPr>
          <p:nvPr/>
        </p:nvCxnSpPr>
        <p:spPr bwMode="auto">
          <a:xfrm rot="10800000" flipH="1" flipV="1">
            <a:off x="530225" y="1849438"/>
            <a:ext cx="1588" cy="1931987"/>
          </a:xfrm>
          <a:prstGeom prst="bentConnector3">
            <a:avLst>
              <a:gd name="adj1" fmla="val -14400000"/>
            </a:avLst>
          </a:prstGeom>
          <a:noFill/>
          <a:ln w="28575">
            <a:solidFill>
              <a:schemeClr val="tx1"/>
            </a:solidFill>
            <a:miter lim="800000"/>
            <a:headEnd/>
            <a:tailEnd/>
          </a:ln>
        </p:spPr>
      </p:cxnSp>
      <p:cxnSp>
        <p:nvCxnSpPr>
          <p:cNvPr id="32775" name="AutoShape 7"/>
          <p:cNvCxnSpPr>
            <a:cxnSpLocks noChangeShapeType="1"/>
            <a:stCxn id="32773" idx="1"/>
            <a:endCxn id="32772" idx="1"/>
          </p:cNvCxnSpPr>
          <p:nvPr/>
        </p:nvCxnSpPr>
        <p:spPr bwMode="auto">
          <a:xfrm rot="10800000" flipH="1">
            <a:off x="530225" y="3781425"/>
            <a:ext cx="1588" cy="1951038"/>
          </a:xfrm>
          <a:prstGeom prst="bentConnector3">
            <a:avLst>
              <a:gd name="adj1" fmla="val -14400000"/>
            </a:avLst>
          </a:prstGeom>
          <a:noFill/>
          <a:ln w="28575">
            <a:solidFill>
              <a:schemeClr val="tx1"/>
            </a:solidFill>
            <a:miter lim="800000"/>
            <a:headEnd/>
            <a:tailEnd/>
          </a:ln>
        </p:spPr>
      </p:cxnSp>
      <p:sp>
        <p:nvSpPr>
          <p:cNvPr id="32776" name="Rectangle 8"/>
          <p:cNvSpPr>
            <a:spLocks noChangeArrowheads="1"/>
          </p:cNvSpPr>
          <p:nvPr/>
        </p:nvSpPr>
        <p:spPr bwMode="auto">
          <a:xfrm>
            <a:off x="530225" y="1096963"/>
            <a:ext cx="2574925" cy="220662"/>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charset="2"/>
              <a:buNone/>
            </a:pPr>
            <a:r>
              <a:rPr lang="en-US" sz="1600" smtClean="0">
                <a:solidFill>
                  <a:srgbClr val="000000"/>
                </a:solidFill>
                <a:latin typeface="Arial" charset="0"/>
                <a:ea typeface="ＭＳ Ｐゴシック" charset="-128"/>
              </a:rPr>
              <a:t>Reduce Price</a:t>
            </a:r>
          </a:p>
        </p:txBody>
      </p:sp>
      <p:sp>
        <p:nvSpPr>
          <p:cNvPr id="32777" name="Rectangle 9"/>
          <p:cNvSpPr>
            <a:spLocks noChangeArrowheads="1"/>
          </p:cNvSpPr>
          <p:nvPr/>
        </p:nvSpPr>
        <p:spPr bwMode="auto">
          <a:xfrm>
            <a:off x="530225" y="2559050"/>
            <a:ext cx="2493963" cy="441325"/>
          </a:xfrm>
          <a:prstGeom prst="rect">
            <a:avLst/>
          </a:prstGeom>
          <a:noFill/>
          <a:ln w="9525">
            <a:noFill/>
            <a:miter lim="800000"/>
            <a:headEnd/>
            <a:tailEnd/>
          </a:ln>
        </p:spPr>
        <p:txBody>
          <a:bodyPr lIns="36731" tIns="0" rIns="0" bIns="0">
            <a:spAutoFit/>
          </a:bodyPr>
          <a:lstStyle/>
          <a:p>
            <a:pPr>
              <a:lnSpc>
                <a:spcPct val="90000"/>
              </a:lnSpc>
              <a:spcBef>
                <a:spcPct val="20000"/>
              </a:spcBef>
              <a:buSzPct val="90000"/>
              <a:buFont typeface="Wingdings" charset="2"/>
              <a:buNone/>
            </a:pPr>
            <a:r>
              <a:rPr lang="en-US" sz="1600" smtClean="0">
                <a:solidFill>
                  <a:srgbClr val="000000"/>
                </a:solidFill>
                <a:latin typeface="Arial" charset="0"/>
                <a:ea typeface="ＭＳ Ｐゴシック" charset="-128"/>
              </a:rPr>
              <a:t>Reduce Internally-driven  Costs</a:t>
            </a:r>
          </a:p>
        </p:txBody>
      </p:sp>
      <p:sp>
        <p:nvSpPr>
          <p:cNvPr id="32778" name="Rectangle 10"/>
          <p:cNvSpPr>
            <a:spLocks noChangeArrowheads="1"/>
          </p:cNvSpPr>
          <p:nvPr/>
        </p:nvSpPr>
        <p:spPr bwMode="auto">
          <a:xfrm>
            <a:off x="530225" y="4806950"/>
            <a:ext cx="2798763" cy="220663"/>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charset="2"/>
              <a:buNone/>
            </a:pPr>
            <a:r>
              <a:rPr lang="en-US" sz="1600" smtClean="0">
                <a:solidFill>
                  <a:srgbClr val="000000"/>
                </a:solidFill>
                <a:latin typeface="Arial" charset="0"/>
                <a:ea typeface="ＭＳ Ｐゴシック" charset="-128"/>
              </a:rPr>
              <a:t>Reduce Jointly Driven Costs</a:t>
            </a:r>
          </a:p>
        </p:txBody>
      </p:sp>
      <p:sp>
        <p:nvSpPr>
          <p:cNvPr id="32779" name="Text Box 11"/>
          <p:cNvSpPr txBox="1">
            <a:spLocks noChangeArrowheads="1"/>
          </p:cNvSpPr>
          <p:nvPr/>
        </p:nvSpPr>
        <p:spPr bwMode="blackWhite">
          <a:xfrm>
            <a:off x="5505450" y="1390650"/>
            <a:ext cx="68421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000000"/>
                </a:solidFill>
                <a:latin typeface="Arial" charset="0"/>
                <a:ea typeface="ＭＳ Ｐゴシック" charset="-128"/>
              </a:rPr>
              <a:t>Price</a:t>
            </a:r>
          </a:p>
        </p:txBody>
      </p:sp>
      <p:sp>
        <p:nvSpPr>
          <p:cNvPr id="32780" name="Text Box 12"/>
          <p:cNvSpPr txBox="1">
            <a:spLocks noChangeArrowheads="1"/>
          </p:cNvSpPr>
          <p:nvPr/>
        </p:nvSpPr>
        <p:spPr bwMode="blackWhite">
          <a:xfrm>
            <a:off x="6832600" y="2962275"/>
            <a:ext cx="1960563" cy="581025"/>
          </a:xfrm>
          <a:prstGeom prst="rect">
            <a:avLst/>
          </a:prstGeom>
          <a:noFill/>
          <a:ln w="12700">
            <a:noFill/>
            <a:miter lim="800000"/>
            <a:headEnd/>
            <a:tailEnd/>
          </a:ln>
        </p:spPr>
        <p:txBody>
          <a:bodyPr wrap="none" lIns="93296" tIns="46648" rIns="93296" bIns="46648">
            <a:spAutoFit/>
          </a:bodyPr>
          <a:lstStyle/>
          <a:p>
            <a:pPr algn="ctr" defTabSz="933450" eaLnBrk="0" hangingPunct="0"/>
            <a:r>
              <a:rPr lang="en-US" sz="1600" smtClean="0">
                <a:solidFill>
                  <a:srgbClr val="FFFFFF"/>
                </a:solidFill>
                <a:latin typeface="Arial" charset="0"/>
                <a:ea typeface="ＭＳ Ｐゴシック" charset="-128"/>
              </a:rPr>
              <a:t>Inventory carrying</a:t>
            </a:r>
          </a:p>
          <a:p>
            <a:pPr algn="ctr" defTabSz="933450" eaLnBrk="0" hangingPunct="0"/>
            <a:r>
              <a:rPr lang="en-US" sz="1600" smtClean="0">
                <a:solidFill>
                  <a:srgbClr val="FFFFFF"/>
                </a:solidFill>
                <a:latin typeface="Arial" charset="0"/>
                <a:ea typeface="ＭＳ Ｐゴシック" charset="-128"/>
              </a:rPr>
              <a:t>costs</a:t>
            </a:r>
          </a:p>
        </p:txBody>
      </p:sp>
      <p:sp>
        <p:nvSpPr>
          <p:cNvPr id="32781" name="Text Box 13"/>
          <p:cNvSpPr txBox="1">
            <a:spLocks noChangeArrowheads="1"/>
          </p:cNvSpPr>
          <p:nvPr/>
        </p:nvSpPr>
        <p:spPr bwMode="blackWhite">
          <a:xfrm>
            <a:off x="5583238" y="3662363"/>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smtClean="0">
              <a:solidFill>
                <a:srgbClr val="FFFFFF"/>
              </a:solidFill>
              <a:latin typeface="Arial" charset="0"/>
              <a:ea typeface="ＭＳ Ｐゴシック" charset="-128"/>
            </a:endParaRPr>
          </a:p>
        </p:txBody>
      </p:sp>
      <p:sp>
        <p:nvSpPr>
          <p:cNvPr id="32782" name="Text Box 14"/>
          <p:cNvSpPr txBox="1">
            <a:spLocks noChangeArrowheads="1"/>
          </p:cNvSpPr>
          <p:nvPr/>
        </p:nvSpPr>
        <p:spPr bwMode="blackWhite">
          <a:xfrm>
            <a:off x="4633913" y="2401888"/>
            <a:ext cx="1620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Transportation</a:t>
            </a:r>
          </a:p>
        </p:txBody>
      </p:sp>
      <p:sp>
        <p:nvSpPr>
          <p:cNvPr id="32783" name="Text Box 15"/>
          <p:cNvSpPr txBox="1">
            <a:spLocks noChangeArrowheads="1"/>
          </p:cNvSpPr>
          <p:nvPr/>
        </p:nvSpPr>
        <p:spPr bwMode="blackWhite">
          <a:xfrm>
            <a:off x="4495800" y="3195638"/>
            <a:ext cx="2254250"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Purchasing overhead</a:t>
            </a:r>
          </a:p>
        </p:txBody>
      </p:sp>
      <p:sp>
        <p:nvSpPr>
          <p:cNvPr id="32784" name="Text Box 16"/>
          <p:cNvSpPr txBox="1">
            <a:spLocks noChangeArrowheads="1"/>
          </p:cNvSpPr>
          <p:nvPr/>
        </p:nvSpPr>
        <p:spPr bwMode="blackWhite">
          <a:xfrm>
            <a:off x="5178425" y="4889500"/>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smtClean="0">
              <a:solidFill>
                <a:srgbClr val="FFFFFF"/>
              </a:solidFill>
              <a:latin typeface="Arial" charset="0"/>
              <a:ea typeface="ＭＳ Ｐゴシック" charset="-128"/>
            </a:endParaRPr>
          </a:p>
        </p:txBody>
      </p:sp>
      <p:sp>
        <p:nvSpPr>
          <p:cNvPr id="32785" name="Text Box 17"/>
          <p:cNvSpPr txBox="1">
            <a:spLocks noChangeArrowheads="1"/>
          </p:cNvSpPr>
          <p:nvPr/>
        </p:nvSpPr>
        <p:spPr bwMode="blackWhite">
          <a:xfrm>
            <a:off x="5256213" y="4733925"/>
            <a:ext cx="2128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Production capacity</a:t>
            </a:r>
          </a:p>
        </p:txBody>
      </p:sp>
      <p:sp>
        <p:nvSpPr>
          <p:cNvPr id="32786" name="Text Box 18"/>
          <p:cNvSpPr txBox="1">
            <a:spLocks noChangeArrowheads="1"/>
          </p:cNvSpPr>
          <p:nvPr/>
        </p:nvSpPr>
        <p:spPr bwMode="blackWhite">
          <a:xfrm>
            <a:off x="5022850" y="4268788"/>
            <a:ext cx="62706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R&amp;D</a:t>
            </a:r>
          </a:p>
        </p:txBody>
      </p:sp>
      <p:sp>
        <p:nvSpPr>
          <p:cNvPr id="32787" name="Text Box 19"/>
          <p:cNvSpPr txBox="1">
            <a:spLocks noChangeArrowheads="1"/>
          </p:cNvSpPr>
          <p:nvPr/>
        </p:nvSpPr>
        <p:spPr bwMode="blackWhite">
          <a:xfrm>
            <a:off x="4633913" y="2790825"/>
            <a:ext cx="18367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Repairs/warranty</a:t>
            </a:r>
          </a:p>
        </p:txBody>
      </p:sp>
      <p:sp>
        <p:nvSpPr>
          <p:cNvPr id="32788" name="Rectangle 20"/>
          <p:cNvSpPr>
            <a:spLocks noGrp="1" noChangeArrowheads="1"/>
          </p:cNvSpPr>
          <p:nvPr>
            <p:ph type="title"/>
            <p:custDataLst>
              <p:tags r:id="rId1"/>
            </p:custDataLst>
          </p:nvPr>
        </p:nvSpPr>
        <p:spPr>
          <a:xfrm>
            <a:off x="179388" y="127000"/>
            <a:ext cx="8305800" cy="762000"/>
          </a:xfrm>
        </p:spPr>
        <p:txBody>
          <a:bodyPr/>
          <a:lstStyle/>
          <a:p>
            <a:pPr eaLnBrk="1" hangingPunct="1">
              <a:lnSpc>
                <a:spcPct val="90000"/>
              </a:lnSpc>
            </a:pPr>
            <a:r>
              <a:rPr lang="en-US" smtClean="0"/>
              <a:t>Total Cost of Ownership (TCO) Considers All Cost Components</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ChangeArrowheads="1"/>
          </p:cNvSpPr>
          <p:nvPr>
            <p:ph type="title"/>
            <p:custDataLst>
              <p:tags r:id="rId2"/>
            </p:custDataLst>
          </p:nvPr>
        </p:nvSpPr>
        <p:spPr>
          <a:xfrm>
            <a:off x="115888" y="-63500"/>
            <a:ext cx="8305800" cy="762000"/>
          </a:xfrm>
        </p:spPr>
        <p:txBody>
          <a:bodyPr/>
          <a:lstStyle/>
          <a:p>
            <a:pPr eaLnBrk="1" hangingPunct="1"/>
            <a:r>
              <a:rPr lang="en-US" smtClean="0"/>
              <a:t>Case 1 – Cooling Systems TCO Estimate</a:t>
            </a:r>
          </a:p>
        </p:txBody>
      </p:sp>
      <p:sp>
        <p:nvSpPr>
          <p:cNvPr id="34820" name="Rectangle 3"/>
          <p:cNvSpPr>
            <a:spLocks noChangeArrowheads="1"/>
          </p:cNvSpPr>
          <p:nvPr/>
        </p:nvSpPr>
        <p:spPr bwMode="auto">
          <a:xfrm>
            <a:off x="293688" y="750888"/>
            <a:ext cx="6648450" cy="425450"/>
          </a:xfrm>
          <a:prstGeom prst="rect">
            <a:avLst/>
          </a:prstGeom>
          <a:noFill/>
          <a:ln w="9525">
            <a:noFill/>
            <a:miter lim="800000"/>
            <a:headEnd/>
            <a:tailEnd/>
          </a:ln>
        </p:spPr>
        <p:txBody>
          <a:bodyPr lIns="0" tIns="0" rIns="0" bIns="0">
            <a:spAutoFit/>
          </a:bodyPr>
          <a:lstStyle/>
          <a:p>
            <a:pPr defTabSz="820738" eaLnBrk="0" hangingPunct="0">
              <a:spcBef>
                <a:spcPct val="50000"/>
              </a:spcBef>
            </a:pPr>
            <a:r>
              <a:rPr lang="en-US" sz="1400" b="0" smtClean="0">
                <a:solidFill>
                  <a:srgbClr val="000000"/>
                </a:solidFill>
                <a:latin typeface="Helvetica" charset="0"/>
                <a:ea typeface="ＭＳ Ｐゴシック" charset="-128"/>
              </a:rPr>
              <a:t>Example:  Radiator</a:t>
            </a:r>
            <a:br>
              <a:rPr lang="en-US" sz="1400" b="0" smtClean="0">
                <a:solidFill>
                  <a:srgbClr val="000000"/>
                </a:solidFill>
                <a:latin typeface="Helvetica" charset="0"/>
                <a:ea typeface="ＭＳ Ｐゴシック" charset="-128"/>
              </a:rPr>
            </a:br>
            <a:r>
              <a:rPr lang="en-US" sz="1400" b="0" smtClean="0">
                <a:solidFill>
                  <a:srgbClr val="000000"/>
                </a:solidFill>
                <a:latin typeface="Helvetica" charset="0"/>
                <a:ea typeface="ＭＳ Ｐゴシック" charset="-128"/>
              </a:rPr>
              <a:t>Percent</a:t>
            </a:r>
          </a:p>
        </p:txBody>
      </p:sp>
      <p:graphicFrame>
        <p:nvGraphicFramePr>
          <p:cNvPr id="34818" name="Object 2"/>
          <p:cNvGraphicFramePr>
            <a:graphicFrameLocks/>
          </p:cNvGraphicFramePr>
          <p:nvPr/>
        </p:nvGraphicFramePr>
        <p:xfrm>
          <a:off x="1206500" y="712788"/>
          <a:ext cx="7696200" cy="3527425"/>
        </p:xfrm>
        <a:graphic>
          <a:graphicData uri="http://schemas.openxmlformats.org/presentationml/2006/ole">
            <p:oleObj spid="_x0000_s120834" name="Chart" r:id="rId5" imgW="7696217" imgH="3533843" progId="MSGraph.Chart.8">
              <p:embed followColorScheme="full"/>
            </p:oleObj>
          </a:graphicData>
        </a:graphic>
      </p:graphicFrame>
      <p:sp>
        <p:nvSpPr>
          <p:cNvPr id="34821" name="Freeform 5"/>
          <p:cNvSpPr>
            <a:spLocks/>
          </p:cNvSpPr>
          <p:nvPr/>
        </p:nvSpPr>
        <p:spPr bwMode="auto">
          <a:xfrm>
            <a:off x="1520825" y="1930400"/>
            <a:ext cx="3032125" cy="171450"/>
          </a:xfrm>
          <a:custGeom>
            <a:avLst/>
            <a:gdLst>
              <a:gd name="T0" fmla="*/ 0 w 1908"/>
              <a:gd name="T1" fmla="*/ 169433 h 85"/>
              <a:gd name="T2" fmla="*/ 0 w 1908"/>
              <a:gd name="T3" fmla="*/ 0 h 85"/>
              <a:gd name="T4" fmla="*/ 3030536 w 1908"/>
              <a:gd name="T5" fmla="*/ 0 h 85"/>
              <a:gd name="T6" fmla="*/ 3030536 w 1908"/>
              <a:gd name="T7" fmla="*/ 169433 h 85"/>
              <a:gd name="T8" fmla="*/ 0 60000 65536"/>
              <a:gd name="T9" fmla="*/ 0 60000 65536"/>
              <a:gd name="T10" fmla="*/ 0 60000 65536"/>
              <a:gd name="T11" fmla="*/ 0 60000 65536"/>
              <a:gd name="T12" fmla="*/ 0 w 1908"/>
              <a:gd name="T13" fmla="*/ 0 h 85"/>
              <a:gd name="T14" fmla="*/ 1908 w 1908"/>
              <a:gd name="T15" fmla="*/ 85 h 85"/>
            </a:gdLst>
            <a:ahLst/>
            <a:cxnLst>
              <a:cxn ang="T8">
                <a:pos x="T0" y="T1"/>
              </a:cxn>
              <a:cxn ang="T9">
                <a:pos x="T2" y="T3"/>
              </a:cxn>
              <a:cxn ang="T10">
                <a:pos x="T4" y="T5"/>
              </a:cxn>
              <a:cxn ang="T11">
                <a:pos x="T6" y="T7"/>
              </a:cxn>
            </a:cxnLst>
            <a:rect l="T12" t="T13" r="T14" b="T15"/>
            <a:pathLst>
              <a:path w="1908" h="85">
                <a:moveTo>
                  <a:pt x="0" y="84"/>
                </a:moveTo>
                <a:lnTo>
                  <a:pt x="0" y="0"/>
                </a:lnTo>
                <a:lnTo>
                  <a:pt x="1907" y="0"/>
                </a:lnTo>
                <a:lnTo>
                  <a:pt x="1907" y="84"/>
                </a:lnTo>
              </a:path>
            </a:pathLst>
          </a:custGeom>
          <a:noFill/>
          <a:ln w="12700" cap="rnd">
            <a:solidFill>
              <a:schemeClr val="tx1"/>
            </a:solidFill>
            <a:round/>
            <a:headEnd type="none" w="sm" len="sm"/>
            <a:tailEnd type="none" w="sm" len="sm"/>
          </a:ln>
        </p:spPr>
        <p:txBody>
          <a:bodyPr/>
          <a:lstStyle/>
          <a:p>
            <a:endParaRPr lang="en-US" sz="1800" b="0" smtClean="0">
              <a:solidFill>
                <a:srgbClr val="000000"/>
              </a:solidFill>
              <a:latin typeface="Arial" charset="0"/>
              <a:ea typeface="ＭＳ Ｐゴシック" charset="-128"/>
            </a:endParaRPr>
          </a:p>
        </p:txBody>
      </p:sp>
      <p:sp>
        <p:nvSpPr>
          <p:cNvPr id="34822" name="Freeform 6"/>
          <p:cNvSpPr>
            <a:spLocks/>
          </p:cNvSpPr>
          <p:nvPr/>
        </p:nvSpPr>
        <p:spPr bwMode="auto">
          <a:xfrm>
            <a:off x="4846638" y="1941513"/>
            <a:ext cx="2198687" cy="173037"/>
          </a:xfrm>
          <a:custGeom>
            <a:avLst/>
            <a:gdLst>
              <a:gd name="T0" fmla="*/ 0 w 1374"/>
              <a:gd name="T1" fmla="*/ 171519 h 114"/>
              <a:gd name="T2" fmla="*/ 0 w 1374"/>
              <a:gd name="T3" fmla="*/ 0 h 114"/>
              <a:gd name="T4" fmla="*/ 2197087 w 1374"/>
              <a:gd name="T5" fmla="*/ 0 h 114"/>
              <a:gd name="T6" fmla="*/ 2197087 w 1374"/>
              <a:gd name="T7" fmla="*/ 171519 h 114"/>
              <a:gd name="T8" fmla="*/ 0 60000 65536"/>
              <a:gd name="T9" fmla="*/ 0 60000 65536"/>
              <a:gd name="T10" fmla="*/ 0 60000 65536"/>
              <a:gd name="T11" fmla="*/ 0 60000 65536"/>
              <a:gd name="T12" fmla="*/ 0 w 1374"/>
              <a:gd name="T13" fmla="*/ 0 h 114"/>
              <a:gd name="T14" fmla="*/ 1374 w 1374"/>
              <a:gd name="T15" fmla="*/ 114 h 114"/>
            </a:gdLst>
            <a:ahLst/>
            <a:cxnLst>
              <a:cxn ang="T8">
                <a:pos x="T0" y="T1"/>
              </a:cxn>
              <a:cxn ang="T9">
                <a:pos x="T2" y="T3"/>
              </a:cxn>
              <a:cxn ang="T10">
                <a:pos x="T4" y="T5"/>
              </a:cxn>
              <a:cxn ang="T11">
                <a:pos x="T6" y="T7"/>
              </a:cxn>
            </a:cxnLst>
            <a:rect l="T12" t="T13" r="T14" b="T15"/>
            <a:pathLst>
              <a:path w="1374" h="114">
                <a:moveTo>
                  <a:pt x="0" y="113"/>
                </a:moveTo>
                <a:lnTo>
                  <a:pt x="0" y="0"/>
                </a:lnTo>
                <a:lnTo>
                  <a:pt x="1373" y="0"/>
                </a:lnTo>
                <a:lnTo>
                  <a:pt x="1373" y="113"/>
                </a:lnTo>
              </a:path>
            </a:pathLst>
          </a:custGeom>
          <a:noFill/>
          <a:ln w="12700" cap="rnd">
            <a:solidFill>
              <a:schemeClr val="tx1"/>
            </a:solidFill>
            <a:round/>
            <a:headEnd type="none" w="sm" len="sm"/>
            <a:tailEnd type="none" w="sm" len="sm"/>
          </a:ln>
        </p:spPr>
        <p:txBody>
          <a:bodyPr/>
          <a:lstStyle/>
          <a:p>
            <a:endParaRPr lang="en-US" sz="1800" b="0" smtClean="0">
              <a:solidFill>
                <a:srgbClr val="000000"/>
              </a:solidFill>
              <a:latin typeface="Arial" charset="0"/>
              <a:ea typeface="ＭＳ Ｐゴシック" charset="-128"/>
            </a:endParaRPr>
          </a:p>
        </p:txBody>
      </p:sp>
      <p:sp>
        <p:nvSpPr>
          <p:cNvPr id="34823" name="Rectangle 7"/>
          <p:cNvSpPr>
            <a:spLocks noChangeArrowheads="1"/>
          </p:cNvSpPr>
          <p:nvPr/>
        </p:nvSpPr>
        <p:spPr bwMode="auto">
          <a:xfrm>
            <a:off x="2103438" y="1708150"/>
            <a:ext cx="1827212" cy="168275"/>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b="0" smtClean="0">
                <a:solidFill>
                  <a:srgbClr val="000000"/>
                </a:solidFill>
                <a:latin typeface="Helvetica" charset="0"/>
                <a:ea typeface="ＭＳ Ｐゴシック" charset="-128"/>
              </a:rPr>
              <a:t>Supplier driven costs</a:t>
            </a:r>
          </a:p>
        </p:txBody>
      </p:sp>
      <p:sp>
        <p:nvSpPr>
          <p:cNvPr id="34824" name="Rectangle 8"/>
          <p:cNvSpPr>
            <a:spLocks noChangeArrowheads="1"/>
          </p:cNvSpPr>
          <p:nvPr/>
        </p:nvSpPr>
        <p:spPr bwMode="auto">
          <a:xfrm>
            <a:off x="4873625" y="1754188"/>
            <a:ext cx="2025650" cy="168275"/>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b="0" smtClean="0">
                <a:solidFill>
                  <a:srgbClr val="000000"/>
                </a:solidFill>
                <a:latin typeface="Helvetica" charset="0"/>
                <a:ea typeface="ＭＳ Ｐゴシック" charset="-128"/>
              </a:rPr>
              <a:t>Jointly driven costs</a:t>
            </a:r>
          </a:p>
        </p:txBody>
      </p:sp>
      <p:sp>
        <p:nvSpPr>
          <p:cNvPr id="34825" name="Rectangle 9"/>
          <p:cNvSpPr>
            <a:spLocks noChangeArrowheads="1"/>
          </p:cNvSpPr>
          <p:nvPr/>
        </p:nvSpPr>
        <p:spPr bwMode="auto">
          <a:xfrm>
            <a:off x="8047038" y="4233863"/>
            <a:ext cx="777875" cy="136525"/>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Total unit cost</a:t>
            </a:r>
          </a:p>
        </p:txBody>
      </p:sp>
      <p:sp>
        <p:nvSpPr>
          <p:cNvPr id="34826" name="Rectangle 10"/>
          <p:cNvSpPr>
            <a:spLocks noChangeArrowheads="1"/>
          </p:cNvSpPr>
          <p:nvPr/>
        </p:nvSpPr>
        <p:spPr bwMode="auto">
          <a:xfrm>
            <a:off x="544513" y="4714875"/>
            <a:ext cx="627062" cy="27305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Key TCO drivers</a:t>
            </a:r>
          </a:p>
        </p:txBody>
      </p:sp>
      <p:sp>
        <p:nvSpPr>
          <p:cNvPr id="34827" name="Line 11"/>
          <p:cNvSpPr>
            <a:spLocks noChangeShapeType="1"/>
          </p:cNvSpPr>
          <p:nvPr/>
        </p:nvSpPr>
        <p:spPr bwMode="auto">
          <a:xfrm>
            <a:off x="2043113" y="3184525"/>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28" name="Line 12"/>
          <p:cNvSpPr>
            <a:spLocks noChangeShapeType="1"/>
          </p:cNvSpPr>
          <p:nvPr/>
        </p:nvSpPr>
        <p:spPr bwMode="auto">
          <a:xfrm>
            <a:off x="2873375" y="2986088"/>
            <a:ext cx="344488"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29" name="Line 13"/>
          <p:cNvSpPr>
            <a:spLocks noChangeShapeType="1"/>
          </p:cNvSpPr>
          <p:nvPr/>
        </p:nvSpPr>
        <p:spPr bwMode="auto">
          <a:xfrm>
            <a:off x="3651250" y="2322513"/>
            <a:ext cx="344488"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30" name="Line 14"/>
          <p:cNvSpPr>
            <a:spLocks noChangeShapeType="1"/>
          </p:cNvSpPr>
          <p:nvPr/>
        </p:nvSpPr>
        <p:spPr bwMode="auto">
          <a:xfrm>
            <a:off x="6978650" y="2176463"/>
            <a:ext cx="347663"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31" name="Rectangle 15"/>
          <p:cNvSpPr>
            <a:spLocks noChangeArrowheads="1"/>
          </p:cNvSpPr>
          <p:nvPr/>
        </p:nvSpPr>
        <p:spPr bwMode="auto">
          <a:xfrm>
            <a:off x="8113713" y="1350963"/>
            <a:ext cx="1030287" cy="250825"/>
          </a:xfrm>
          <a:prstGeom prst="rect">
            <a:avLst/>
          </a:prstGeom>
          <a:noFill/>
          <a:ln w="9525">
            <a:noFill/>
            <a:miter lim="800000"/>
            <a:headEnd/>
            <a:tailEnd/>
          </a:ln>
        </p:spPr>
        <p:txBody>
          <a:bodyPr lIns="82624" tIns="41312" rIns="82624" bIns="41312">
            <a:spAutoFit/>
          </a:bodyPr>
          <a:lstStyle/>
          <a:p>
            <a:pPr defTabSz="820738" eaLnBrk="0" hangingPunct="0">
              <a:spcBef>
                <a:spcPct val="50000"/>
              </a:spcBef>
            </a:pPr>
            <a:r>
              <a:rPr lang="en-US" sz="1100" b="0" smtClean="0">
                <a:solidFill>
                  <a:srgbClr val="000000"/>
                </a:solidFill>
                <a:latin typeface="Helvetica" charset="0"/>
                <a:ea typeface="ＭＳ Ｐゴシック" charset="-128"/>
              </a:rPr>
              <a:t>100% = $510</a:t>
            </a:r>
          </a:p>
        </p:txBody>
      </p:sp>
      <p:sp>
        <p:nvSpPr>
          <p:cNvPr id="34832" name="Line 16"/>
          <p:cNvSpPr>
            <a:spLocks noChangeShapeType="1"/>
          </p:cNvSpPr>
          <p:nvPr/>
        </p:nvSpPr>
        <p:spPr bwMode="auto">
          <a:xfrm>
            <a:off x="4994275" y="2265363"/>
            <a:ext cx="3790950"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33" name="Rectangle 17"/>
          <p:cNvSpPr>
            <a:spLocks noChangeArrowheads="1"/>
          </p:cNvSpPr>
          <p:nvPr/>
        </p:nvSpPr>
        <p:spPr bwMode="auto">
          <a:xfrm>
            <a:off x="261938" y="6235700"/>
            <a:ext cx="6681787" cy="361950"/>
          </a:xfrm>
          <a:prstGeom prst="rect">
            <a:avLst/>
          </a:prstGeom>
          <a:noFill/>
          <a:ln w="9525">
            <a:noFill/>
            <a:miter lim="800000"/>
            <a:headEnd/>
            <a:tailEnd/>
          </a:ln>
        </p:spPr>
        <p:txBody>
          <a:bodyPr lIns="0" tIns="0" rIns="0" bIns="0">
            <a:spAutoFit/>
          </a:bodyPr>
          <a:lstStyle/>
          <a:p>
            <a:pPr marL="466725" indent="-466725" defTabSz="820738" eaLnBrk="0" hangingPunct="0">
              <a:lnSpc>
                <a:spcPct val="80000"/>
              </a:lnSpc>
              <a:spcAft>
                <a:spcPts val="175"/>
              </a:spcAft>
              <a:tabLst>
                <a:tab pos="409575" algn="r"/>
              </a:tabLst>
            </a:pPr>
            <a:r>
              <a:rPr lang="en-US" sz="800" b="0" smtClean="0">
                <a:solidFill>
                  <a:srgbClr val="000000"/>
                </a:solidFill>
                <a:latin typeface="Helvetica" charset="0"/>
                <a:ea typeface="ＭＳ Ｐゴシック" charset="-128"/>
              </a:rPr>
              <a:t>	*	Assuming 1 week average inventory, 12% interest</a:t>
            </a:r>
          </a:p>
          <a:p>
            <a:pPr marL="466725" indent="-466725" defTabSz="820738" eaLnBrk="0" hangingPunct="0">
              <a:lnSpc>
                <a:spcPct val="80000"/>
              </a:lnSpc>
              <a:spcAft>
                <a:spcPts val="175"/>
              </a:spcAft>
              <a:tabLst>
                <a:tab pos="409575" algn="r"/>
              </a:tabLst>
            </a:pPr>
            <a:r>
              <a:rPr lang="en-US" sz="800" b="0" smtClean="0">
                <a:solidFill>
                  <a:srgbClr val="000000"/>
                </a:solidFill>
                <a:latin typeface="Helvetica" charset="0"/>
                <a:ea typeface="ＭＳ Ｐゴシック" charset="-128"/>
              </a:rPr>
              <a:t>	**	Assuming $5,000 for testing, $100,000 documentation cost per family</a:t>
            </a:r>
          </a:p>
          <a:p>
            <a:pPr marL="466725" indent="-466725" defTabSz="820738" eaLnBrk="0" hangingPunct="0">
              <a:lnSpc>
                <a:spcPct val="80000"/>
              </a:lnSpc>
              <a:spcAft>
                <a:spcPts val="175"/>
              </a:spcAft>
              <a:tabLst>
                <a:tab pos="409575" algn="r"/>
              </a:tabLst>
            </a:pPr>
            <a:r>
              <a:rPr lang="en-US" sz="800" b="0" smtClean="0">
                <a:solidFill>
                  <a:srgbClr val="000000"/>
                </a:solidFill>
                <a:latin typeface="Helvetica" charset="0"/>
                <a:ea typeface="ＭＳ Ｐゴシック" charset="-128"/>
              </a:rPr>
              <a:t>	Source:	Team analysis; supplier workshops</a:t>
            </a:r>
          </a:p>
        </p:txBody>
      </p:sp>
      <p:sp>
        <p:nvSpPr>
          <p:cNvPr id="34834" name="Rectangle 18"/>
          <p:cNvSpPr>
            <a:spLocks noChangeArrowheads="1"/>
          </p:cNvSpPr>
          <p:nvPr/>
        </p:nvSpPr>
        <p:spPr bwMode="auto">
          <a:xfrm>
            <a:off x="501650" y="4687888"/>
            <a:ext cx="6689725" cy="1447800"/>
          </a:xfrm>
          <a:prstGeom prst="rect">
            <a:avLst/>
          </a:prstGeom>
          <a:noFill/>
          <a:ln w="12700">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34835" name="Rectangle 19"/>
          <p:cNvSpPr>
            <a:spLocks noChangeArrowheads="1"/>
          </p:cNvSpPr>
          <p:nvPr/>
        </p:nvSpPr>
        <p:spPr bwMode="auto">
          <a:xfrm>
            <a:off x="1447800" y="4241800"/>
            <a:ext cx="714375" cy="1063625"/>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Raw materials</a:t>
            </a:r>
          </a:p>
          <a:p>
            <a:pPr defTabSz="892175" eaLnBrk="0" hangingPunct="0"/>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Core design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Materials usage</a:t>
            </a:r>
          </a:p>
        </p:txBody>
      </p:sp>
      <p:sp>
        <p:nvSpPr>
          <p:cNvPr id="34836" name="Rectangle 20"/>
          <p:cNvSpPr>
            <a:spLocks noChangeArrowheads="1"/>
          </p:cNvSpPr>
          <p:nvPr/>
        </p:nvSpPr>
        <p:spPr bwMode="auto">
          <a:xfrm>
            <a:off x="2300288" y="4241800"/>
            <a:ext cx="625475" cy="162560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Labor</a:t>
            </a:r>
            <a:r>
              <a:rPr lang="en-US" sz="1600" b="0" smtClean="0">
                <a:solidFill>
                  <a:srgbClr val="000000"/>
                </a:solidFill>
                <a:latin typeface="Helvetica" charset="0"/>
                <a:ea typeface="ＭＳ Ｐゴシック" charset="-128"/>
              </a:rPr>
              <a:t/>
            </a:r>
            <a:br>
              <a:rPr lang="en-US" sz="1600" b="0" smtClean="0">
                <a:solidFill>
                  <a:srgbClr val="000000"/>
                </a:solidFill>
                <a:latin typeface="Helvetica" charset="0"/>
                <a:ea typeface="ＭＳ Ｐゴシック" charset="-128"/>
              </a:rPr>
            </a:br>
            <a:endParaRPr lang="en-US" sz="2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Improved workflow</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Volume stan-dardize-tion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Core design</a:t>
            </a:r>
          </a:p>
        </p:txBody>
      </p:sp>
      <p:sp>
        <p:nvSpPr>
          <p:cNvPr id="34837" name="Rectangle 21"/>
          <p:cNvSpPr>
            <a:spLocks noChangeArrowheads="1"/>
          </p:cNvSpPr>
          <p:nvPr/>
        </p:nvSpPr>
        <p:spPr bwMode="auto">
          <a:xfrm>
            <a:off x="3146425" y="4241800"/>
            <a:ext cx="673100" cy="1882775"/>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Overhead </a:t>
            </a:r>
            <a:br>
              <a:rPr lang="en-US" sz="900" b="0" smtClean="0">
                <a:solidFill>
                  <a:srgbClr val="000000"/>
                </a:solidFill>
                <a:latin typeface="Helvetica" charset="0"/>
                <a:ea typeface="ＭＳ Ｐゴシック" charset="-128"/>
              </a:rPr>
            </a:br>
            <a:r>
              <a:rPr lang="en-US" sz="900" b="0" smtClean="0">
                <a:solidFill>
                  <a:srgbClr val="000000"/>
                </a:solidFill>
                <a:latin typeface="Helvetica" charset="0"/>
                <a:ea typeface="ＭＳ Ｐゴシック" charset="-128"/>
              </a:rPr>
              <a:t>and margin</a:t>
            </a:r>
            <a:r>
              <a:rPr lang="en-US" sz="1600" b="0" smtClean="0">
                <a:solidFill>
                  <a:srgbClr val="000000"/>
                </a:solidFill>
                <a:latin typeface="Helvetica" charset="0"/>
                <a:ea typeface="ＭＳ Ｐゴシック" charset="-128"/>
              </a:rPr>
              <a:t/>
            </a:r>
            <a:br>
              <a:rPr lang="en-US" sz="1600" b="0" smtClean="0">
                <a:solidFill>
                  <a:srgbClr val="000000"/>
                </a:solidFill>
                <a:latin typeface="Helvetica" charset="0"/>
                <a:ea typeface="ＭＳ Ｐゴシック" charset="-128"/>
              </a:rPr>
            </a:br>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Volume through standar-dization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Improved workflow</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Compe-tition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Contract-ing</a:t>
            </a:r>
          </a:p>
        </p:txBody>
      </p:sp>
      <p:sp>
        <p:nvSpPr>
          <p:cNvPr id="34838" name="Rectangle 22"/>
          <p:cNvSpPr>
            <a:spLocks noChangeArrowheads="1"/>
          </p:cNvSpPr>
          <p:nvPr/>
        </p:nvSpPr>
        <p:spPr bwMode="auto">
          <a:xfrm>
            <a:off x="3944938" y="4241800"/>
            <a:ext cx="677862" cy="1063625"/>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Freight </a:t>
            </a:r>
            <a:br>
              <a:rPr lang="en-US" sz="900" b="0" smtClean="0">
                <a:solidFill>
                  <a:srgbClr val="000000"/>
                </a:solidFill>
                <a:latin typeface="Helvetica" charset="0"/>
                <a:ea typeface="ＭＳ Ｐゴシック" charset="-128"/>
              </a:rPr>
            </a:br>
            <a:r>
              <a:rPr lang="en-US" sz="900" b="0" smtClean="0">
                <a:solidFill>
                  <a:srgbClr val="000000"/>
                </a:solidFill>
                <a:latin typeface="Helvetica" charset="0"/>
                <a:ea typeface="ＭＳ Ｐゴシック" charset="-128"/>
              </a:rPr>
              <a:t>costs</a:t>
            </a:r>
          </a:p>
          <a:p>
            <a:pPr defTabSz="892175" eaLnBrk="0" hangingPunct="0"/>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Distance</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Optimum truck </a:t>
            </a:r>
            <a:br>
              <a:rPr lang="en-US" sz="900" b="0" smtClean="0">
                <a:solidFill>
                  <a:srgbClr val="000000"/>
                </a:solidFill>
                <a:latin typeface="Helvetica" charset="0"/>
                <a:ea typeface="ＭＳ Ｐゴシック" charset="-128"/>
              </a:rPr>
            </a:br>
            <a:r>
              <a:rPr lang="en-US" sz="900" b="0" smtClean="0">
                <a:solidFill>
                  <a:srgbClr val="000000"/>
                </a:solidFill>
                <a:latin typeface="Helvetica" charset="0"/>
                <a:ea typeface="ＭＳ Ｐゴシック" charset="-128"/>
              </a:rPr>
              <a:t>loads</a:t>
            </a:r>
          </a:p>
        </p:txBody>
      </p:sp>
      <p:sp>
        <p:nvSpPr>
          <p:cNvPr id="34839" name="Rectangle 23"/>
          <p:cNvSpPr>
            <a:spLocks noChangeArrowheads="1"/>
          </p:cNvSpPr>
          <p:nvPr/>
        </p:nvSpPr>
        <p:spPr bwMode="auto">
          <a:xfrm>
            <a:off x="4813300" y="4241800"/>
            <a:ext cx="654050" cy="120015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Loss-in-</a:t>
            </a:r>
          </a:p>
          <a:p>
            <a:pPr defTabSz="892175" eaLnBrk="0" hangingPunct="0"/>
            <a:r>
              <a:rPr lang="en-US" sz="900" b="0" smtClean="0">
                <a:solidFill>
                  <a:srgbClr val="000000"/>
                </a:solidFill>
                <a:latin typeface="Helvetica" charset="0"/>
                <a:ea typeface="ＭＳ Ｐゴシック" charset="-128"/>
              </a:rPr>
              <a:t>transit</a:t>
            </a:r>
            <a:r>
              <a:rPr lang="en-US" sz="1600" b="0" smtClean="0">
                <a:solidFill>
                  <a:srgbClr val="000000"/>
                </a:solidFill>
                <a:latin typeface="Helvetica" charset="0"/>
                <a:ea typeface="ＭＳ Ｐゴシック" charset="-128"/>
              </a:rPr>
              <a:t/>
            </a:r>
            <a:br>
              <a:rPr lang="en-US" sz="1600" b="0" smtClean="0">
                <a:solidFill>
                  <a:srgbClr val="000000"/>
                </a:solidFill>
                <a:latin typeface="Helvetica" charset="0"/>
                <a:ea typeface="ＭＳ Ｐゴシック" charset="-128"/>
              </a:rPr>
            </a:br>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Packag-ing</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Distance</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Trans-port method</a:t>
            </a:r>
          </a:p>
        </p:txBody>
      </p:sp>
      <p:sp>
        <p:nvSpPr>
          <p:cNvPr id="34840" name="Rectangle 24"/>
          <p:cNvSpPr>
            <a:spLocks noChangeArrowheads="1"/>
          </p:cNvSpPr>
          <p:nvPr/>
        </p:nvSpPr>
        <p:spPr bwMode="auto">
          <a:xfrm>
            <a:off x="5627688" y="4238625"/>
            <a:ext cx="666750" cy="92710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Inventory costs</a:t>
            </a:r>
          </a:p>
          <a:p>
            <a:pPr defTabSz="892175" eaLnBrk="0" hangingPunct="0"/>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Custom nature of products</a:t>
            </a:r>
          </a:p>
        </p:txBody>
      </p:sp>
      <p:sp>
        <p:nvSpPr>
          <p:cNvPr id="34841" name="Rectangle 25"/>
          <p:cNvSpPr>
            <a:spLocks noChangeArrowheads="1"/>
          </p:cNvSpPr>
          <p:nvPr/>
        </p:nvSpPr>
        <p:spPr bwMode="auto">
          <a:xfrm>
            <a:off x="6446838" y="4235450"/>
            <a:ext cx="666750" cy="92710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Design </a:t>
            </a:r>
            <a:br>
              <a:rPr lang="en-US" sz="900" b="0" smtClean="0">
                <a:solidFill>
                  <a:srgbClr val="000000"/>
                </a:solidFill>
                <a:latin typeface="Helvetica" charset="0"/>
                <a:ea typeface="ＭＳ Ｐゴシック" charset="-128"/>
              </a:rPr>
            </a:br>
            <a:r>
              <a:rPr lang="en-US" sz="900" b="0" smtClean="0">
                <a:solidFill>
                  <a:srgbClr val="000000"/>
                </a:solidFill>
                <a:latin typeface="Helvetica" charset="0"/>
                <a:ea typeface="ＭＳ Ｐゴシック" charset="-128"/>
              </a:rPr>
              <a:t>costs</a:t>
            </a:r>
            <a:r>
              <a:rPr lang="en-US" sz="1600" b="0" smtClean="0">
                <a:solidFill>
                  <a:srgbClr val="000000"/>
                </a:solidFill>
                <a:latin typeface="Helvetica" charset="0"/>
                <a:ea typeface="ＭＳ Ｐゴシック" charset="-128"/>
              </a:rPr>
              <a:t/>
            </a:r>
            <a:br>
              <a:rPr lang="en-US" sz="1600" b="0" smtClean="0">
                <a:solidFill>
                  <a:srgbClr val="000000"/>
                </a:solidFill>
                <a:latin typeface="Helvetica" charset="0"/>
                <a:ea typeface="ＭＳ Ｐゴシック" charset="-128"/>
              </a:rPr>
            </a:br>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Utilization of supplier re-sources</a:t>
            </a:r>
          </a:p>
        </p:txBody>
      </p:sp>
      <p:sp>
        <p:nvSpPr>
          <p:cNvPr id="34842" name="Rectangle 26"/>
          <p:cNvSpPr>
            <a:spLocks noChangeArrowheads="1"/>
          </p:cNvSpPr>
          <p:nvPr/>
        </p:nvSpPr>
        <p:spPr bwMode="auto">
          <a:xfrm>
            <a:off x="1333500" y="4211638"/>
            <a:ext cx="6708775" cy="477837"/>
          </a:xfrm>
          <a:prstGeom prst="rect">
            <a:avLst/>
          </a:prstGeom>
          <a:noFill/>
          <a:ln w="12700">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grpSp>
        <p:nvGrpSpPr>
          <p:cNvPr id="2" name="Group 27"/>
          <p:cNvGrpSpPr>
            <a:grpSpLocks/>
          </p:cNvGrpSpPr>
          <p:nvPr/>
        </p:nvGrpSpPr>
        <p:grpSpPr bwMode="auto">
          <a:xfrm>
            <a:off x="1336675" y="4206875"/>
            <a:ext cx="5862638" cy="1946275"/>
            <a:chOff x="1084" y="3003"/>
            <a:chExt cx="3501" cy="1390"/>
          </a:xfrm>
        </p:grpSpPr>
        <p:sp>
          <p:nvSpPr>
            <p:cNvPr id="34850" name="Line 28"/>
            <p:cNvSpPr>
              <a:spLocks noChangeShapeType="1"/>
            </p:cNvSpPr>
            <p:nvPr/>
          </p:nvSpPr>
          <p:spPr bwMode="auto">
            <a:xfrm>
              <a:off x="1613"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1" name="Line 29"/>
            <p:cNvSpPr>
              <a:spLocks noChangeShapeType="1"/>
            </p:cNvSpPr>
            <p:nvPr/>
          </p:nvSpPr>
          <p:spPr bwMode="auto">
            <a:xfrm>
              <a:off x="1084" y="3328"/>
              <a:ext cx="0" cy="1065"/>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2" name="Line 30"/>
            <p:cNvSpPr>
              <a:spLocks noChangeShapeType="1"/>
            </p:cNvSpPr>
            <p:nvPr/>
          </p:nvSpPr>
          <p:spPr bwMode="auto">
            <a:xfrm>
              <a:off x="2109"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3" name="Line 31"/>
            <p:cNvSpPr>
              <a:spLocks noChangeShapeType="1"/>
            </p:cNvSpPr>
            <p:nvPr/>
          </p:nvSpPr>
          <p:spPr bwMode="auto">
            <a:xfrm>
              <a:off x="2606"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4" name="Line 32"/>
            <p:cNvSpPr>
              <a:spLocks noChangeShapeType="1"/>
            </p:cNvSpPr>
            <p:nvPr/>
          </p:nvSpPr>
          <p:spPr bwMode="auto">
            <a:xfrm>
              <a:off x="3095"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5" name="Line 33"/>
            <p:cNvSpPr>
              <a:spLocks noChangeShapeType="1"/>
            </p:cNvSpPr>
            <p:nvPr/>
          </p:nvSpPr>
          <p:spPr bwMode="auto">
            <a:xfrm>
              <a:off x="3592"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6" name="Line 34"/>
            <p:cNvSpPr>
              <a:spLocks noChangeShapeType="1"/>
            </p:cNvSpPr>
            <p:nvPr/>
          </p:nvSpPr>
          <p:spPr bwMode="auto">
            <a:xfrm>
              <a:off x="4088"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7" name="Line 35"/>
            <p:cNvSpPr>
              <a:spLocks noChangeShapeType="1"/>
            </p:cNvSpPr>
            <p:nvPr/>
          </p:nvSpPr>
          <p:spPr bwMode="auto">
            <a:xfrm>
              <a:off x="4585"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grpSp>
      <p:sp>
        <p:nvSpPr>
          <p:cNvPr id="34844" name="Rectangle 36"/>
          <p:cNvSpPr>
            <a:spLocks noChangeArrowheads="1"/>
          </p:cNvSpPr>
          <p:nvPr/>
        </p:nvSpPr>
        <p:spPr bwMode="auto">
          <a:xfrm>
            <a:off x="7273925" y="4235450"/>
            <a:ext cx="666750" cy="1487488"/>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Radiator physical package</a:t>
            </a:r>
            <a:endParaRPr lang="en-US" sz="800" b="0" smtClean="0">
              <a:solidFill>
                <a:srgbClr val="000000"/>
              </a:solidFill>
              <a:latin typeface="Helvetica" charset="0"/>
              <a:ea typeface="ＭＳ Ｐゴシック" charset="-128"/>
            </a:endParaRPr>
          </a:p>
          <a:p>
            <a:pPr defTabSz="892175" eaLnBrk="0" hangingPunct="0"/>
            <a:endParaRPr lang="en-US" sz="8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Design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Fabri-cation volume</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Steel-work</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Guarding</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Plumbing</a:t>
            </a:r>
          </a:p>
        </p:txBody>
      </p:sp>
      <p:sp>
        <p:nvSpPr>
          <p:cNvPr id="34845" name="Line 37"/>
          <p:cNvSpPr>
            <a:spLocks noChangeShapeType="1"/>
          </p:cNvSpPr>
          <p:nvPr/>
        </p:nvSpPr>
        <p:spPr bwMode="auto">
          <a:xfrm>
            <a:off x="4918075" y="2241550"/>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46" name="Line 38"/>
          <p:cNvSpPr>
            <a:spLocks noChangeShapeType="1"/>
          </p:cNvSpPr>
          <p:nvPr/>
        </p:nvSpPr>
        <p:spPr bwMode="auto">
          <a:xfrm>
            <a:off x="5653088" y="2241550"/>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47" name="Freeform 39"/>
          <p:cNvSpPr>
            <a:spLocks/>
          </p:cNvSpPr>
          <p:nvPr/>
        </p:nvSpPr>
        <p:spPr bwMode="auto">
          <a:xfrm>
            <a:off x="7208838" y="1358900"/>
            <a:ext cx="722312" cy="152400"/>
          </a:xfrm>
          <a:custGeom>
            <a:avLst/>
            <a:gdLst>
              <a:gd name="T0" fmla="*/ 0 w 501"/>
              <a:gd name="T1" fmla="*/ 150989 h 108"/>
              <a:gd name="T2" fmla="*/ 0 w 501"/>
              <a:gd name="T3" fmla="*/ 0 h 108"/>
              <a:gd name="T4" fmla="*/ 720870 w 501"/>
              <a:gd name="T5" fmla="*/ 0 h 108"/>
              <a:gd name="T6" fmla="*/ 720870 w 501"/>
              <a:gd name="T7" fmla="*/ 150989 h 108"/>
              <a:gd name="T8" fmla="*/ 0 60000 65536"/>
              <a:gd name="T9" fmla="*/ 0 60000 65536"/>
              <a:gd name="T10" fmla="*/ 0 60000 65536"/>
              <a:gd name="T11" fmla="*/ 0 60000 65536"/>
              <a:gd name="T12" fmla="*/ 0 w 501"/>
              <a:gd name="T13" fmla="*/ 0 h 108"/>
              <a:gd name="T14" fmla="*/ 501 w 501"/>
              <a:gd name="T15" fmla="*/ 108 h 108"/>
            </a:gdLst>
            <a:ahLst/>
            <a:cxnLst>
              <a:cxn ang="T8">
                <a:pos x="T0" y="T1"/>
              </a:cxn>
              <a:cxn ang="T9">
                <a:pos x="T2" y="T3"/>
              </a:cxn>
              <a:cxn ang="T10">
                <a:pos x="T4" y="T5"/>
              </a:cxn>
              <a:cxn ang="T11">
                <a:pos x="T6" y="T7"/>
              </a:cxn>
            </a:cxnLst>
            <a:rect l="T12" t="T13" r="T14" b="T15"/>
            <a:pathLst>
              <a:path w="501" h="108">
                <a:moveTo>
                  <a:pt x="0" y="107"/>
                </a:moveTo>
                <a:lnTo>
                  <a:pt x="0" y="0"/>
                </a:lnTo>
                <a:lnTo>
                  <a:pt x="500" y="0"/>
                </a:lnTo>
                <a:lnTo>
                  <a:pt x="500" y="107"/>
                </a:lnTo>
              </a:path>
            </a:pathLst>
          </a:custGeom>
          <a:noFill/>
          <a:ln w="12700" cap="rnd">
            <a:solidFill>
              <a:schemeClr val="tx1"/>
            </a:solidFill>
            <a:round/>
            <a:headEnd type="none" w="sm" len="sm"/>
            <a:tailEnd type="none" w="sm" len="sm"/>
          </a:ln>
        </p:spPr>
        <p:txBody>
          <a:bodyPr/>
          <a:lstStyle/>
          <a:p>
            <a:endParaRPr lang="en-US" sz="1800" b="0" smtClean="0">
              <a:solidFill>
                <a:srgbClr val="000000"/>
              </a:solidFill>
              <a:latin typeface="Arial" charset="0"/>
              <a:ea typeface="ＭＳ Ｐゴシック" charset="-128"/>
            </a:endParaRPr>
          </a:p>
        </p:txBody>
      </p:sp>
      <p:sp>
        <p:nvSpPr>
          <p:cNvPr id="34848" name="Rectangle 40"/>
          <p:cNvSpPr>
            <a:spLocks noChangeArrowheads="1"/>
          </p:cNvSpPr>
          <p:nvPr/>
        </p:nvSpPr>
        <p:spPr bwMode="auto">
          <a:xfrm>
            <a:off x="7113588" y="1006475"/>
            <a:ext cx="850900" cy="336550"/>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b="0" smtClean="0">
                <a:solidFill>
                  <a:srgbClr val="000000"/>
                </a:solidFill>
                <a:latin typeface="Helvetica" charset="0"/>
                <a:ea typeface="ＭＳ Ｐゴシック" charset="-128"/>
              </a:rPr>
              <a:t>Internally drive costs</a:t>
            </a:r>
          </a:p>
        </p:txBody>
      </p:sp>
      <p:sp>
        <p:nvSpPr>
          <p:cNvPr id="34849" name="Line 41"/>
          <p:cNvSpPr>
            <a:spLocks noChangeShapeType="1"/>
          </p:cNvSpPr>
          <p:nvPr/>
        </p:nvSpPr>
        <p:spPr bwMode="auto">
          <a:xfrm>
            <a:off x="7808913" y="1589088"/>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smtClean="0">
              <a:solidFill>
                <a:srgbClr val="000000"/>
              </a:solidFill>
              <a:latin typeface="Arial" charset="0"/>
              <a:ea typeface="ＭＳ Ｐゴシック" charset="-128"/>
            </a:endParaRPr>
          </a:p>
        </p:txBody>
      </p:sp>
      <p:sp>
        <p:nvSpPr>
          <p:cNvPr id="36867" name="Rectangle 3"/>
          <p:cNvSpPr>
            <a:spLocks noGrp="1" noChangeArrowheads="1"/>
          </p:cNvSpPr>
          <p:nvPr>
            <p:ph type="title" idx="4294967295"/>
          </p:nvPr>
        </p:nvSpPr>
        <p:spPr>
          <a:xfrm>
            <a:off x="1835150" y="1581150"/>
            <a:ext cx="5907088" cy="1349375"/>
          </a:xfrm>
        </p:spPr>
        <p:txBody>
          <a:bodyPr/>
          <a:lstStyle/>
          <a:p>
            <a:pPr eaLnBrk="1" hangingPunct="1"/>
            <a:r>
              <a:rPr lang="en-US" smtClean="0">
                <a:solidFill>
                  <a:srgbClr val="333399"/>
                </a:solidFill>
              </a:rPr>
              <a:t>Strategic Sourcing:</a:t>
            </a:r>
            <a:br>
              <a:rPr lang="en-US" smtClean="0">
                <a:solidFill>
                  <a:srgbClr val="333399"/>
                </a:solidFill>
              </a:rPr>
            </a:br>
            <a:r>
              <a:rPr lang="en-US" smtClean="0">
                <a:solidFill>
                  <a:srgbClr val="333399"/>
                </a:solidFill>
              </a:rPr>
              <a:t>Supplier Economics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12700" y="557213"/>
            <a:ext cx="8893175" cy="692150"/>
          </a:xfrm>
          <a:prstGeom prst="rect">
            <a:avLst/>
          </a:prstGeom>
          <a:noFill/>
          <a:ln w="9525">
            <a:noFill/>
            <a:miter lim="800000"/>
            <a:headEnd/>
            <a:tailEnd/>
          </a:ln>
        </p:spPr>
        <p:txBody>
          <a:bodyPr lIns="92075" tIns="46038" rIns="92075" bIns="46038" anchor="b"/>
          <a:lstStyle/>
          <a:p>
            <a:pPr>
              <a:lnSpc>
                <a:spcPct val="90000"/>
              </a:lnSpc>
            </a:pPr>
            <a:r>
              <a:rPr lang="en-US" sz="2800" b="0" smtClean="0">
                <a:solidFill>
                  <a:srgbClr val="000099"/>
                </a:solidFill>
                <a:latin typeface="Arial" charset="0"/>
                <a:ea typeface="ＭＳ Ｐゴシック" charset="-128"/>
              </a:rPr>
              <a:t>Understanding a Supplier’s Economics (Cost Structure and Drivers) is Crucial to Achieve Superior Source Results </a:t>
            </a:r>
          </a:p>
        </p:txBody>
      </p:sp>
      <p:sp>
        <p:nvSpPr>
          <p:cNvPr id="37891" name="Rectangle 3"/>
          <p:cNvSpPr>
            <a:spLocks noChangeArrowheads="1"/>
          </p:cNvSpPr>
          <p:nvPr/>
        </p:nvSpPr>
        <p:spPr bwMode="auto">
          <a:xfrm>
            <a:off x="127000" y="4203700"/>
            <a:ext cx="2628900" cy="13462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Provides insight into a critical (and large) component of the TCO</a:t>
            </a:r>
          </a:p>
        </p:txBody>
      </p:sp>
      <p:grpSp>
        <p:nvGrpSpPr>
          <p:cNvPr id="2" name="Group 4"/>
          <p:cNvGrpSpPr>
            <a:grpSpLocks/>
          </p:cNvGrpSpPr>
          <p:nvPr/>
        </p:nvGrpSpPr>
        <p:grpSpPr bwMode="auto">
          <a:xfrm>
            <a:off x="2878138" y="2000250"/>
            <a:ext cx="3225800" cy="3225800"/>
            <a:chOff x="1749" y="996"/>
            <a:chExt cx="2296" cy="2296"/>
          </a:xfrm>
        </p:grpSpPr>
        <p:grpSp>
          <p:nvGrpSpPr>
            <p:cNvPr id="3" name="Group 5"/>
            <p:cNvGrpSpPr>
              <a:grpSpLocks/>
            </p:cNvGrpSpPr>
            <p:nvPr/>
          </p:nvGrpSpPr>
          <p:grpSpPr bwMode="auto">
            <a:xfrm>
              <a:off x="1749" y="996"/>
              <a:ext cx="2296" cy="2296"/>
              <a:chOff x="1141" y="468"/>
              <a:chExt cx="3632" cy="3632"/>
            </a:xfrm>
          </p:grpSpPr>
          <p:sp>
            <p:nvSpPr>
              <p:cNvPr id="37900" name="Line 6"/>
              <p:cNvSpPr>
                <a:spLocks noChangeShapeType="1"/>
              </p:cNvSpPr>
              <p:nvPr/>
            </p:nvSpPr>
            <p:spPr bwMode="auto">
              <a:xfrm>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sz="1800" b="0" smtClean="0">
                  <a:solidFill>
                    <a:srgbClr val="000000"/>
                  </a:solidFill>
                  <a:latin typeface="Arial" charset="0"/>
                  <a:ea typeface="ＭＳ Ｐゴシック" charset="-128"/>
                </a:endParaRPr>
              </a:p>
            </p:txBody>
          </p:sp>
          <p:sp>
            <p:nvSpPr>
              <p:cNvPr id="37901" name="Line 7"/>
              <p:cNvSpPr>
                <a:spLocks noChangeShapeType="1"/>
              </p:cNvSpPr>
              <p:nvPr/>
            </p:nvSpPr>
            <p:spPr bwMode="auto">
              <a:xfrm flipH="1">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sz="1800" b="0" smtClean="0">
                  <a:solidFill>
                    <a:srgbClr val="000000"/>
                  </a:solidFill>
                  <a:latin typeface="Arial" charset="0"/>
                  <a:ea typeface="ＭＳ Ｐゴシック" charset="-128"/>
                </a:endParaRPr>
              </a:p>
            </p:txBody>
          </p:sp>
          <p:sp>
            <p:nvSpPr>
              <p:cNvPr id="37902" name="Line 8"/>
              <p:cNvSpPr>
                <a:spLocks noChangeShapeType="1"/>
              </p:cNvSpPr>
              <p:nvPr/>
            </p:nvSpPr>
            <p:spPr bwMode="auto">
              <a:xfrm rot="18016328" flipH="1">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sz="1800" b="0" smtClean="0">
                  <a:solidFill>
                    <a:srgbClr val="000000"/>
                  </a:solidFill>
                  <a:latin typeface="Arial" charset="0"/>
                  <a:ea typeface="ＭＳ Ｐゴシック" charset="-128"/>
                </a:endParaRPr>
              </a:p>
            </p:txBody>
          </p:sp>
        </p:grpSp>
        <p:sp>
          <p:nvSpPr>
            <p:cNvPr id="37899" name="Oval 9"/>
            <p:cNvSpPr>
              <a:spLocks noChangeArrowheads="1"/>
            </p:cNvSpPr>
            <p:nvPr/>
          </p:nvSpPr>
          <p:spPr bwMode="auto">
            <a:xfrm>
              <a:off x="2290" y="1679"/>
              <a:ext cx="1214" cy="930"/>
            </a:xfrm>
            <a:prstGeom prst="ellipse">
              <a:avLst/>
            </a:prstGeom>
            <a:solidFill>
              <a:srgbClr val="FFCC99"/>
            </a:solidFill>
            <a:ln w="9525">
              <a:solidFill>
                <a:schemeClr val="tx1"/>
              </a:solidFill>
              <a:round/>
              <a:headEnd/>
              <a:tailEnd/>
            </a:ln>
          </p:spPr>
          <p:txBody>
            <a:bodyPr lIns="0" tIns="0" rIns="0" bIns="0" anchor="ctr" anchorCtr="1"/>
            <a:lstStyle/>
            <a:p>
              <a:pPr algn="ctr" defTabSz="946150"/>
              <a:r>
                <a:rPr lang="en-US" sz="1600" smtClean="0">
                  <a:solidFill>
                    <a:srgbClr val="000000"/>
                  </a:solidFill>
                  <a:latin typeface="Arial" charset="0"/>
                  <a:ea typeface="ＭＳ Ｐゴシック" charset="-128"/>
                </a:rPr>
                <a:t>Supplier Economics Knowledge and Facts</a:t>
              </a:r>
            </a:p>
          </p:txBody>
        </p:sp>
      </p:grpSp>
      <p:sp>
        <p:nvSpPr>
          <p:cNvPr id="37893" name="Rectangle 10"/>
          <p:cNvSpPr>
            <a:spLocks noChangeArrowheads="1"/>
          </p:cNvSpPr>
          <p:nvPr/>
        </p:nvSpPr>
        <p:spPr bwMode="auto">
          <a:xfrm>
            <a:off x="6172200" y="4203700"/>
            <a:ext cx="2628900" cy="13462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Creates a fact base for good problem solving in supplier workshops</a:t>
            </a:r>
          </a:p>
        </p:txBody>
      </p:sp>
      <p:sp>
        <p:nvSpPr>
          <p:cNvPr id="37894" name="Rectangle 11"/>
          <p:cNvSpPr>
            <a:spLocks noChangeArrowheads="1"/>
          </p:cNvSpPr>
          <p:nvPr/>
        </p:nvSpPr>
        <p:spPr bwMode="auto">
          <a:xfrm>
            <a:off x="3011488" y="5411788"/>
            <a:ext cx="2959100" cy="8763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Helps develop RFQ packages tailored to economics of the supply base</a:t>
            </a:r>
          </a:p>
        </p:txBody>
      </p:sp>
      <p:sp>
        <p:nvSpPr>
          <p:cNvPr id="37895" name="Rectangle 12"/>
          <p:cNvSpPr>
            <a:spLocks noChangeArrowheads="1"/>
          </p:cNvSpPr>
          <p:nvPr/>
        </p:nvSpPr>
        <p:spPr bwMode="auto">
          <a:xfrm>
            <a:off x="127000" y="1628775"/>
            <a:ext cx="2628900" cy="13462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Highlights the major cost components and drivers for further analysis</a:t>
            </a:r>
          </a:p>
        </p:txBody>
      </p:sp>
      <p:sp>
        <p:nvSpPr>
          <p:cNvPr id="37896" name="Rectangle 13"/>
          <p:cNvSpPr>
            <a:spLocks noChangeArrowheads="1"/>
          </p:cNvSpPr>
          <p:nvPr/>
        </p:nvSpPr>
        <p:spPr bwMode="auto">
          <a:xfrm>
            <a:off x="6172200" y="1628775"/>
            <a:ext cx="2628900" cy="13462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Creates insights for stakeholders, including product development, manufacturing, inventory supply managers</a:t>
            </a:r>
          </a:p>
        </p:txBody>
      </p:sp>
      <p:sp>
        <p:nvSpPr>
          <p:cNvPr id="37897" name="Rectangle 14"/>
          <p:cNvSpPr>
            <a:spLocks noChangeArrowheads="1"/>
          </p:cNvSpPr>
          <p:nvPr/>
        </p:nvSpPr>
        <p:spPr bwMode="auto">
          <a:xfrm>
            <a:off x="3011488" y="895350"/>
            <a:ext cx="2959100" cy="8763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Enhances bargaining power by identifying “hidden” profits in cost structure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393700" y="1092200"/>
            <a:ext cx="6756400" cy="1638300"/>
          </a:xfrm>
          <a:prstGeom prst="rect">
            <a:avLst/>
          </a:prstGeom>
          <a:solidFill>
            <a:srgbClr val="FFCC99"/>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39939" name="Rectangle 3"/>
          <p:cNvSpPr>
            <a:spLocks noChangeArrowheads="1"/>
          </p:cNvSpPr>
          <p:nvPr/>
        </p:nvSpPr>
        <p:spPr bwMode="auto">
          <a:xfrm>
            <a:off x="0" y="-76200"/>
            <a:ext cx="9144000" cy="692150"/>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Two Methods for Estimating Suppliers Economics</a:t>
            </a:r>
          </a:p>
        </p:txBody>
      </p:sp>
      <p:sp>
        <p:nvSpPr>
          <p:cNvPr id="39940" name="Rectangle 4"/>
          <p:cNvSpPr>
            <a:spLocks noChangeArrowheads="1"/>
          </p:cNvSpPr>
          <p:nvPr/>
        </p:nvSpPr>
        <p:spPr bwMode="auto">
          <a:xfrm>
            <a:off x="3844925" y="1133475"/>
            <a:ext cx="31654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Pros/Cons</a:t>
            </a:r>
          </a:p>
        </p:txBody>
      </p:sp>
      <p:sp>
        <p:nvSpPr>
          <p:cNvPr id="39941" name="Rectangle 5"/>
          <p:cNvSpPr>
            <a:spLocks noChangeArrowheads="1"/>
          </p:cNvSpPr>
          <p:nvPr/>
        </p:nvSpPr>
        <p:spPr bwMode="auto">
          <a:xfrm>
            <a:off x="493713" y="1547813"/>
            <a:ext cx="3198812" cy="1069975"/>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Arm’s length analysis (top-down)</a:t>
            </a:r>
          </a:p>
          <a:p>
            <a:pPr marL="215900" lvl="1" indent="-214313">
              <a:buSzPct val="80000"/>
              <a:buFont typeface="Symbol" charset="2"/>
              <a:buChar char="·"/>
            </a:pPr>
            <a:r>
              <a:rPr lang="en-US" sz="1600" b="0" smtClean="0">
                <a:solidFill>
                  <a:srgbClr val="000000"/>
                </a:solidFill>
                <a:latin typeface="Arial" charset="0"/>
                <a:ea typeface="ＭＳ Ｐゴシック" charset="-128"/>
              </a:rPr>
              <a:t>External sources of data</a:t>
            </a:r>
          </a:p>
          <a:p>
            <a:pPr marL="215900" lvl="1" indent="-214313">
              <a:buSzPct val="80000"/>
              <a:buFont typeface="Symbol" charset="2"/>
              <a:buChar char="·"/>
            </a:pPr>
            <a:r>
              <a:rPr lang="en-US" sz="1600" b="0" smtClean="0">
                <a:solidFill>
                  <a:srgbClr val="000000"/>
                </a:solidFill>
                <a:latin typeface="Arial" charset="0"/>
                <a:ea typeface="ＭＳ Ｐゴシック" charset="-128"/>
              </a:rPr>
              <a:t>Industry averages</a:t>
            </a:r>
          </a:p>
          <a:p>
            <a:pPr marL="215900" lvl="1" indent="-214313">
              <a:buSzPct val="80000"/>
              <a:buFont typeface="Symbol" charset="2"/>
              <a:buChar char="·"/>
            </a:pPr>
            <a:r>
              <a:rPr lang="en-US" sz="1600" b="0" smtClean="0">
                <a:solidFill>
                  <a:srgbClr val="000000"/>
                </a:solidFill>
                <a:latin typeface="Arial" charset="0"/>
                <a:ea typeface="ＭＳ Ｐゴシック" charset="-128"/>
              </a:rPr>
              <a:t>Rough cost allocations</a:t>
            </a:r>
          </a:p>
        </p:txBody>
      </p:sp>
      <p:sp>
        <p:nvSpPr>
          <p:cNvPr id="39942" name="Rectangle 6"/>
          <p:cNvSpPr>
            <a:spLocks noChangeArrowheads="1"/>
          </p:cNvSpPr>
          <p:nvPr/>
        </p:nvSpPr>
        <p:spPr bwMode="auto">
          <a:xfrm>
            <a:off x="3844925" y="1547813"/>
            <a:ext cx="3165475" cy="1069975"/>
          </a:xfrm>
          <a:prstGeom prst="rect">
            <a:avLst/>
          </a:prstGeom>
          <a:noFill/>
          <a:ln w="9525">
            <a:noFill/>
            <a:miter lim="800000"/>
            <a:headEnd/>
            <a:tailEnd/>
          </a:ln>
        </p:spPr>
        <p:txBody>
          <a:bodyPr lIns="92075" tIns="46038" rIns="92075" bIns="46038">
            <a:spAutoFit/>
          </a:bodyPr>
          <a:lstStyle/>
          <a:p>
            <a:pPr marL="177800" indent="-177800">
              <a:buSzPct val="90000"/>
              <a:buFont typeface="Wingdings" charset="2"/>
              <a:buChar char="§"/>
            </a:pPr>
            <a:r>
              <a:rPr lang="en-US" sz="1600" b="0" smtClean="0">
                <a:solidFill>
                  <a:srgbClr val="000000"/>
                </a:solidFill>
                <a:latin typeface="Arial" charset="0"/>
                <a:ea typeface="ＭＳ Ｐゴシック" charset="-128"/>
              </a:rPr>
              <a:t>Quick</a:t>
            </a:r>
          </a:p>
          <a:p>
            <a:pPr marL="177800" indent="-177800">
              <a:buSzPct val="90000"/>
              <a:buFont typeface="Wingdings" charset="2"/>
              <a:buChar char="§"/>
            </a:pPr>
            <a:r>
              <a:rPr lang="en-US" sz="1600" b="0" smtClean="0">
                <a:solidFill>
                  <a:srgbClr val="000000"/>
                </a:solidFill>
                <a:latin typeface="Arial" charset="0"/>
                <a:ea typeface="ＭＳ Ｐゴシック" charset="-128"/>
              </a:rPr>
              <a:t>Compare specific suppliers to general industry performance</a:t>
            </a:r>
          </a:p>
          <a:p>
            <a:pPr marL="177800" indent="-177800">
              <a:buSzPct val="90000"/>
              <a:buFont typeface="Wingdings" charset="2"/>
              <a:buChar char="§"/>
            </a:pPr>
            <a:r>
              <a:rPr lang="en-US" sz="1600" b="0" smtClean="0">
                <a:solidFill>
                  <a:srgbClr val="000000"/>
                </a:solidFill>
                <a:latin typeface="Arial" charset="0"/>
                <a:ea typeface="ＭＳ Ｐゴシック" charset="-128"/>
              </a:rPr>
              <a:t>No detail on opportunities</a:t>
            </a:r>
          </a:p>
        </p:txBody>
      </p:sp>
      <p:sp>
        <p:nvSpPr>
          <p:cNvPr id="39943" name="Line 7"/>
          <p:cNvSpPr>
            <a:spLocks noChangeShapeType="1"/>
          </p:cNvSpPr>
          <p:nvPr/>
        </p:nvSpPr>
        <p:spPr bwMode="auto">
          <a:xfrm>
            <a:off x="3908425" y="1485900"/>
            <a:ext cx="3063875"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sp>
        <p:nvSpPr>
          <p:cNvPr id="39944" name="Oval 8"/>
          <p:cNvSpPr>
            <a:spLocks noChangeArrowheads="1"/>
          </p:cNvSpPr>
          <p:nvPr/>
        </p:nvSpPr>
        <p:spPr bwMode="auto">
          <a:xfrm>
            <a:off x="220663" y="1038225"/>
            <a:ext cx="307975" cy="312738"/>
          </a:xfrm>
          <a:prstGeom prst="ellipse">
            <a:avLst/>
          </a:prstGeom>
          <a:solidFill>
            <a:schemeClr val="accent1"/>
          </a:solidFill>
          <a:ln w="9525">
            <a:solidFill>
              <a:schemeClr val="tx1"/>
            </a:solidFill>
            <a:round/>
            <a:headEnd/>
            <a:tailEnd/>
          </a:ln>
        </p:spPr>
        <p:txBody>
          <a:bodyPr lIns="0" tIns="0" rIns="0" bIns="0" anchor="ctr"/>
          <a:lstStyle/>
          <a:p>
            <a:pPr algn="ctr"/>
            <a:r>
              <a:rPr lang="en-US" sz="1800" b="0" smtClean="0">
                <a:solidFill>
                  <a:srgbClr val="000000"/>
                </a:solidFill>
                <a:latin typeface="Arial" charset="0"/>
                <a:ea typeface="ＭＳ Ｐゴシック" charset="-128"/>
              </a:rPr>
              <a:t>1</a:t>
            </a:r>
          </a:p>
        </p:txBody>
      </p:sp>
      <p:sp>
        <p:nvSpPr>
          <p:cNvPr id="39945" name="Rectangle 9"/>
          <p:cNvSpPr>
            <a:spLocks noChangeArrowheads="1"/>
          </p:cNvSpPr>
          <p:nvPr/>
        </p:nvSpPr>
        <p:spPr bwMode="auto">
          <a:xfrm>
            <a:off x="393700" y="3405188"/>
            <a:ext cx="6756400" cy="2794000"/>
          </a:xfrm>
          <a:prstGeom prst="rect">
            <a:avLst/>
          </a:prstGeom>
          <a:solidFill>
            <a:srgbClr val="FFCC99"/>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39946" name="Rectangle 10"/>
          <p:cNvSpPr>
            <a:spLocks noChangeArrowheads="1"/>
          </p:cNvSpPr>
          <p:nvPr/>
        </p:nvSpPr>
        <p:spPr bwMode="auto">
          <a:xfrm>
            <a:off x="3844925" y="3446463"/>
            <a:ext cx="31654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Pros/Cons</a:t>
            </a:r>
          </a:p>
        </p:txBody>
      </p:sp>
      <p:sp>
        <p:nvSpPr>
          <p:cNvPr id="39947" name="Rectangle 11"/>
          <p:cNvSpPr>
            <a:spLocks noChangeArrowheads="1"/>
          </p:cNvSpPr>
          <p:nvPr/>
        </p:nvSpPr>
        <p:spPr bwMode="auto">
          <a:xfrm>
            <a:off x="493713" y="3860800"/>
            <a:ext cx="3198812" cy="180340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Supplier Specific</a:t>
            </a:r>
          </a:p>
          <a:p>
            <a:pPr marL="215900" lvl="1" indent="-214313">
              <a:buSzPct val="80000"/>
              <a:buFont typeface="Symbol" charset="2"/>
              <a:buChar char="·"/>
            </a:pPr>
            <a:r>
              <a:rPr lang="en-US" sz="1600" b="0" smtClean="0">
                <a:solidFill>
                  <a:srgbClr val="000000"/>
                </a:solidFill>
                <a:latin typeface="Arial" charset="0"/>
                <a:ea typeface="ＭＳ Ｐゴシック" charset="-128"/>
              </a:rPr>
              <a:t>External, internal and supplier-provided sources of data</a:t>
            </a:r>
          </a:p>
          <a:p>
            <a:pPr marL="215900" lvl="1" indent="-214313">
              <a:buSzPct val="80000"/>
              <a:buFont typeface="Symbol" charset="2"/>
              <a:buChar char="·"/>
            </a:pPr>
            <a:r>
              <a:rPr lang="en-US" sz="1600" b="0" smtClean="0">
                <a:solidFill>
                  <a:srgbClr val="000000"/>
                </a:solidFill>
                <a:latin typeface="Arial" charset="0"/>
                <a:ea typeface="ＭＳ Ｐゴシック" charset="-128"/>
              </a:rPr>
              <a:t>Detailed understanding of process</a:t>
            </a:r>
          </a:p>
          <a:p>
            <a:pPr marL="215900" lvl="1" indent="-214313">
              <a:buSzPct val="80000"/>
              <a:buFont typeface="Symbol" charset="2"/>
              <a:buChar char="·"/>
            </a:pPr>
            <a:r>
              <a:rPr lang="en-US" sz="1600" b="0" smtClean="0">
                <a:solidFill>
                  <a:srgbClr val="000000"/>
                </a:solidFill>
                <a:latin typeface="Arial" charset="0"/>
                <a:ea typeface="ＭＳ Ｐゴシック" charset="-128"/>
              </a:rPr>
              <a:t>Supplier-specific data</a:t>
            </a:r>
          </a:p>
          <a:p>
            <a:pPr marL="215900" lvl="1" indent="-214313">
              <a:buSzPct val="80000"/>
              <a:buFont typeface="Symbol" charset="2"/>
              <a:buChar char="·"/>
            </a:pPr>
            <a:r>
              <a:rPr lang="en-US" sz="1600" b="0" smtClean="0">
                <a:solidFill>
                  <a:srgbClr val="000000"/>
                </a:solidFill>
                <a:latin typeface="Arial" charset="0"/>
                <a:ea typeface="ＭＳ Ｐゴシック" charset="-128"/>
              </a:rPr>
              <a:t>Specific cost allocation</a:t>
            </a:r>
          </a:p>
        </p:txBody>
      </p:sp>
      <p:sp>
        <p:nvSpPr>
          <p:cNvPr id="39948" name="Rectangle 12"/>
          <p:cNvSpPr>
            <a:spLocks noChangeArrowheads="1"/>
          </p:cNvSpPr>
          <p:nvPr/>
        </p:nvSpPr>
        <p:spPr bwMode="auto">
          <a:xfrm>
            <a:off x="3844925" y="3860800"/>
            <a:ext cx="3165475" cy="2292350"/>
          </a:xfrm>
          <a:prstGeom prst="rect">
            <a:avLst/>
          </a:prstGeom>
          <a:noFill/>
          <a:ln w="9525">
            <a:noFill/>
            <a:miter lim="800000"/>
            <a:headEnd/>
            <a:tailEnd/>
          </a:ln>
        </p:spPr>
        <p:txBody>
          <a:bodyPr lIns="92075" tIns="46038" rIns="92075" bIns="46038">
            <a:spAutoFit/>
          </a:bodyPr>
          <a:lstStyle/>
          <a:p>
            <a:pPr marL="177800" indent="-177800">
              <a:buSzPct val="90000"/>
              <a:buFont typeface="Wingdings" charset="2"/>
              <a:buChar char="§"/>
            </a:pPr>
            <a:r>
              <a:rPr lang="en-US" sz="1600" b="0" smtClean="0">
                <a:solidFill>
                  <a:srgbClr val="000000"/>
                </a:solidFill>
                <a:latin typeface="Arial" charset="0"/>
                <a:ea typeface="ＭＳ Ｐゴシック" charset="-128"/>
              </a:rPr>
              <a:t>Wealth of information on cost components an drivers</a:t>
            </a:r>
          </a:p>
          <a:p>
            <a:pPr marL="177800" indent="-177800">
              <a:buSzPct val="90000"/>
              <a:buFont typeface="Wingdings" charset="2"/>
              <a:buChar char="§"/>
            </a:pPr>
            <a:r>
              <a:rPr lang="en-US" sz="1600" b="0" smtClean="0">
                <a:solidFill>
                  <a:srgbClr val="000000"/>
                </a:solidFill>
                <a:latin typeface="Arial" charset="0"/>
                <a:ea typeface="ＭＳ Ｐゴシック" charset="-128"/>
              </a:rPr>
              <a:t>Specifically identifies TCO savings opportunity</a:t>
            </a:r>
          </a:p>
          <a:p>
            <a:pPr marL="177800" indent="-177800">
              <a:buSzPct val="90000"/>
              <a:buFont typeface="Wingdings" charset="2"/>
              <a:buChar char="§"/>
            </a:pPr>
            <a:r>
              <a:rPr lang="en-US" sz="1600" b="0" smtClean="0">
                <a:solidFill>
                  <a:srgbClr val="000000"/>
                </a:solidFill>
                <a:latin typeface="Arial" charset="0"/>
                <a:ea typeface="ＭＳ Ｐゴシック" charset="-128"/>
              </a:rPr>
              <a:t>Provides information to tailor RFQ for best results</a:t>
            </a:r>
          </a:p>
          <a:p>
            <a:pPr marL="177800" indent="-177800">
              <a:buSzPct val="90000"/>
              <a:buFont typeface="Wingdings" charset="2"/>
              <a:buChar char="§"/>
            </a:pPr>
            <a:r>
              <a:rPr lang="en-US" sz="1600" b="0" smtClean="0">
                <a:solidFill>
                  <a:srgbClr val="000000"/>
                </a:solidFill>
                <a:latin typeface="Arial" charset="0"/>
                <a:ea typeface="ＭＳ Ｐゴシック" charset="-128"/>
              </a:rPr>
              <a:t>Time-consuming</a:t>
            </a:r>
          </a:p>
          <a:p>
            <a:pPr marL="177800" indent="-177800">
              <a:buSzPct val="90000"/>
              <a:buFont typeface="Wingdings" charset="2"/>
              <a:buChar char="§"/>
            </a:pPr>
            <a:r>
              <a:rPr lang="en-US" sz="1600" b="0" smtClean="0">
                <a:solidFill>
                  <a:srgbClr val="000000"/>
                </a:solidFill>
                <a:latin typeface="Arial" charset="0"/>
                <a:ea typeface="ＭＳ Ｐゴシック" charset="-128"/>
              </a:rPr>
              <a:t>Generally requires supplier visits</a:t>
            </a:r>
          </a:p>
        </p:txBody>
      </p:sp>
      <p:sp>
        <p:nvSpPr>
          <p:cNvPr id="39949" name="Line 13"/>
          <p:cNvSpPr>
            <a:spLocks noChangeShapeType="1"/>
          </p:cNvSpPr>
          <p:nvPr/>
        </p:nvSpPr>
        <p:spPr bwMode="auto">
          <a:xfrm>
            <a:off x="3908425" y="3798888"/>
            <a:ext cx="3063875" cy="1587"/>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sp>
        <p:nvSpPr>
          <p:cNvPr id="39950" name="Oval 14"/>
          <p:cNvSpPr>
            <a:spLocks noChangeArrowheads="1"/>
          </p:cNvSpPr>
          <p:nvPr/>
        </p:nvSpPr>
        <p:spPr bwMode="auto">
          <a:xfrm>
            <a:off x="220663" y="3351213"/>
            <a:ext cx="307975" cy="312737"/>
          </a:xfrm>
          <a:prstGeom prst="ellipse">
            <a:avLst/>
          </a:prstGeom>
          <a:solidFill>
            <a:schemeClr val="accent1"/>
          </a:solidFill>
          <a:ln w="9525">
            <a:solidFill>
              <a:schemeClr val="tx1"/>
            </a:solidFill>
            <a:round/>
            <a:headEnd/>
            <a:tailEnd/>
          </a:ln>
        </p:spPr>
        <p:txBody>
          <a:bodyPr lIns="0" tIns="0" rIns="0" bIns="0" anchor="ctr"/>
          <a:lstStyle/>
          <a:p>
            <a:pPr algn="ctr"/>
            <a:r>
              <a:rPr lang="en-US" sz="1800" b="0" smtClean="0">
                <a:solidFill>
                  <a:srgbClr val="000000"/>
                </a:solidFill>
                <a:latin typeface="Arial" charset="0"/>
                <a:ea typeface="ＭＳ Ｐゴシック" charset="-128"/>
              </a:rPr>
              <a:t>2</a:t>
            </a:r>
          </a:p>
        </p:txBody>
      </p:sp>
      <p:sp>
        <p:nvSpPr>
          <p:cNvPr id="722959" name="AutoShape 15"/>
          <p:cNvSpPr>
            <a:spLocks noChangeArrowheads="1"/>
          </p:cNvSpPr>
          <p:nvPr/>
        </p:nvSpPr>
        <p:spPr bwMode="blackWhite">
          <a:xfrm>
            <a:off x="6851650" y="3113088"/>
            <a:ext cx="2124075" cy="3011487"/>
          </a:xfrm>
          <a:prstGeom prst="star16">
            <a:avLst>
              <a:gd name="adj" fmla="val 37500"/>
            </a:avLst>
          </a:prstGeom>
          <a:solidFill>
            <a:schemeClr val="hlink"/>
          </a:solidFill>
          <a:ln w="9525">
            <a:solidFill>
              <a:schemeClr val="tx1"/>
            </a:solidFill>
            <a:miter lim="800000"/>
            <a:headEnd/>
            <a:tailEnd/>
          </a:ln>
          <a:effectLst>
            <a:outerShdw blurRad="63500" dist="38099" dir="2700000" algn="ctr" rotWithShape="0">
              <a:schemeClr val="bg2">
                <a:alpha val="74998"/>
              </a:schemeClr>
            </a:outerShdw>
          </a:effectLst>
        </p:spPr>
        <p:txBody>
          <a:bodyPr lIns="0" tIns="0" rIns="0" bIns="0" anchor="ctr"/>
          <a:lstStyle/>
          <a:p>
            <a:pPr algn="ctr">
              <a:spcBef>
                <a:spcPct val="20000"/>
              </a:spcBef>
              <a:buSzPct val="90000"/>
              <a:buFont typeface="Wingdings" charset="2"/>
              <a:buNone/>
              <a:defRPr/>
            </a:pPr>
            <a:r>
              <a:rPr lang="en-US" sz="1600">
                <a:solidFill>
                  <a:srgbClr val="000000"/>
                </a:solidFill>
                <a:latin typeface="Arial" charset="0"/>
                <a:ea typeface="ＭＳ Ｐゴシック" charset="-128"/>
              </a:rPr>
              <a:t>Use this approach for complex product or services with many TCO levers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smtClean="0">
              <a:solidFill>
                <a:srgbClr val="000000"/>
              </a:solidFill>
              <a:latin typeface="Arial" charset="0"/>
              <a:ea typeface="ＭＳ Ｐゴシック" charset="-128"/>
            </a:endParaRPr>
          </a:p>
        </p:txBody>
      </p:sp>
      <p:sp>
        <p:nvSpPr>
          <p:cNvPr id="41987" name="Rectangle 3"/>
          <p:cNvSpPr>
            <a:spLocks noGrp="1" noChangeArrowheads="1"/>
          </p:cNvSpPr>
          <p:nvPr>
            <p:ph type="title" idx="4294967295"/>
          </p:nvPr>
        </p:nvSpPr>
        <p:spPr>
          <a:xfrm>
            <a:off x="1835150" y="1581150"/>
            <a:ext cx="5907088" cy="1349375"/>
          </a:xfrm>
        </p:spPr>
        <p:txBody>
          <a:bodyPr/>
          <a:lstStyle/>
          <a:p>
            <a:pPr eaLnBrk="1" hangingPunct="1"/>
            <a:r>
              <a:rPr lang="en-US" smtClean="0">
                <a:solidFill>
                  <a:srgbClr val="333399"/>
                </a:solidFill>
              </a:rPr>
              <a:t>Introduction to Diagnosing a Strategic Sourcing Opportunity:</a:t>
            </a:r>
            <a:br>
              <a:rPr lang="en-US" smtClean="0">
                <a:solidFill>
                  <a:srgbClr val="333399"/>
                </a:solidFill>
              </a:rPr>
            </a:br>
            <a:r>
              <a:rPr lang="en-US" smtClean="0">
                <a:solidFill>
                  <a:srgbClr val="333399"/>
                </a:solidFill>
              </a:rPr>
              <a:t>“Sizing the Prize</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Summary</a:t>
            </a:r>
          </a:p>
        </p:txBody>
      </p:sp>
      <p:sp>
        <p:nvSpPr>
          <p:cNvPr id="44035" name="Rectangle 3"/>
          <p:cNvSpPr>
            <a:spLocks noChangeArrowheads="1"/>
          </p:cNvSpPr>
          <p:nvPr/>
        </p:nvSpPr>
        <p:spPr bwMode="auto">
          <a:xfrm>
            <a:off x="735013" y="1108075"/>
            <a:ext cx="7594600" cy="20002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b="0" smtClean="0">
                <a:solidFill>
                  <a:srgbClr val="000000"/>
                </a:solidFill>
                <a:latin typeface="Arial" charset="0"/>
                <a:ea typeface="ＭＳ Ｐゴシック" charset="-128"/>
              </a:rPr>
              <a:t>Before Embarking on a full blown strategic sourcing effort (typically 8-18 months duration) it is helpful to size the prize and prioritize the spend categories to be tackled</a:t>
            </a:r>
          </a:p>
          <a:p>
            <a:pPr>
              <a:spcBef>
                <a:spcPct val="20000"/>
              </a:spcBef>
              <a:buSzPct val="90000"/>
              <a:buFont typeface="Wingdings" charset="2"/>
              <a:buNone/>
            </a:pPr>
            <a:r>
              <a:rPr lang="en-US" sz="1600" b="0" smtClean="0">
                <a:solidFill>
                  <a:srgbClr val="000000"/>
                </a:solidFill>
                <a:latin typeface="Arial" charset="0"/>
                <a:ea typeface="ＭＳ Ｐゴシック" charset="-128"/>
              </a:rPr>
              <a:t>The diagnostic also helps to:</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Develop a fact base of opportunity</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Gel senior support across relevant functions</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Test drive potential team members</a:t>
            </a:r>
          </a:p>
        </p:txBody>
      </p:sp>
      <p:sp>
        <p:nvSpPr>
          <p:cNvPr id="44036" name="AutoShape 4"/>
          <p:cNvSpPr>
            <a:spLocks noChangeArrowheads="1"/>
          </p:cNvSpPr>
          <p:nvPr>
            <p:custDataLst>
              <p:tags r:id="rId1"/>
            </p:custDataLst>
          </p:nvPr>
        </p:nvSpPr>
        <p:spPr bwMode="auto">
          <a:xfrm rot="10800000">
            <a:off x="3033713" y="3897313"/>
            <a:ext cx="3090862" cy="304800"/>
          </a:xfrm>
          <a:prstGeom prst="triangle">
            <a:avLst>
              <a:gd name="adj" fmla="val 50000"/>
            </a:avLst>
          </a:prstGeom>
          <a:solidFill>
            <a:schemeClr val="tx2"/>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44037" name="Rectangle 6"/>
          <p:cNvSpPr>
            <a:spLocks noChangeArrowheads="1"/>
          </p:cNvSpPr>
          <p:nvPr>
            <p:custDataLst>
              <p:tags r:id="rId2"/>
            </p:custDataLst>
          </p:nvPr>
        </p:nvSpPr>
        <p:spPr bwMode="auto">
          <a:xfrm>
            <a:off x="2873375" y="4924425"/>
            <a:ext cx="3703638" cy="1311275"/>
          </a:xfrm>
          <a:prstGeom prst="rect">
            <a:avLst/>
          </a:prstGeom>
          <a:solidFill>
            <a:schemeClr val="hlink"/>
          </a:solidFill>
          <a:ln w="9525">
            <a:solidFill>
              <a:schemeClr val="tx1"/>
            </a:solidFill>
            <a:miter lim="800000"/>
            <a:headEnd/>
            <a:tailEnd/>
          </a:ln>
        </p:spPr>
        <p:txBody>
          <a:bodyPr lIns="48253" tIns="48253" rIns="48253" bIns="48253"/>
          <a:lstStyle/>
          <a:p>
            <a:pPr>
              <a:spcBef>
                <a:spcPct val="20000"/>
              </a:spcBef>
              <a:buSzPct val="90000"/>
              <a:buFont typeface="Wingdings" charset="2"/>
              <a:buNone/>
            </a:pPr>
            <a:r>
              <a:rPr lang="en-US" sz="1600" smtClean="0">
                <a:solidFill>
                  <a:srgbClr val="000000"/>
                </a:solidFill>
                <a:latin typeface="Arial" charset="0"/>
                <a:ea typeface="ＭＳ Ｐゴシック" charset="-128"/>
              </a:rPr>
              <a:t>Our goal is to:</a:t>
            </a: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Outline the basic concept</a:t>
            </a: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Develop a robust, general approach</a:t>
            </a: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Discuss a real world example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082" name="Object 2"/>
          <p:cNvGraphicFramePr>
            <a:graphicFrameLocks/>
          </p:cNvGraphicFramePr>
          <p:nvPr/>
        </p:nvGraphicFramePr>
        <p:xfrm>
          <a:off x="884238" y="1550988"/>
          <a:ext cx="6880225" cy="4932362"/>
        </p:xfrm>
        <a:graphic>
          <a:graphicData uri="http://schemas.openxmlformats.org/presentationml/2006/ole">
            <p:oleObj spid="_x0000_s121858" name="Document" r:id="rId4" imgW="7799832" imgH="5029200" progId="Word.Document.8">
              <p:embed/>
            </p:oleObj>
          </a:graphicData>
        </a:graphic>
      </p:graphicFrame>
      <p:sp>
        <p:nvSpPr>
          <p:cNvPr id="46083" name="AutoShape 3"/>
          <p:cNvSpPr>
            <a:spLocks noChangeArrowheads="1"/>
          </p:cNvSpPr>
          <p:nvPr/>
        </p:nvSpPr>
        <p:spPr bwMode="auto">
          <a:xfrm rot="5400000">
            <a:off x="4293394" y="2764632"/>
            <a:ext cx="2466975" cy="249237"/>
          </a:xfrm>
          <a:prstGeom prst="triangle">
            <a:avLst>
              <a:gd name="adj" fmla="val 49995"/>
            </a:avLst>
          </a:prstGeom>
          <a:solidFill>
            <a:schemeClr val="tx1"/>
          </a:solidFill>
          <a:ln w="9525">
            <a:no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16100" name="Rectangle 4"/>
          <p:cNvSpPr>
            <a:spLocks noChangeArrowheads="1"/>
          </p:cNvSpPr>
          <p:nvPr/>
        </p:nvSpPr>
        <p:spPr bwMode="auto">
          <a:xfrm>
            <a:off x="5903913" y="1720850"/>
            <a:ext cx="2543175" cy="3005138"/>
          </a:xfrm>
          <a:prstGeom prst="rect">
            <a:avLst/>
          </a:prstGeom>
          <a:solidFill>
            <a:schemeClr val="accent1"/>
          </a:solidFill>
          <a:ln w="12700">
            <a:solidFill>
              <a:schemeClr val="tx1"/>
            </a:solidFill>
            <a:miter lim="800000"/>
            <a:headEnd/>
            <a:tailEnd/>
          </a:ln>
          <a:effectLst>
            <a:outerShdw blurRad="63500" dist="107763" dir="2700000" algn="ctr" rotWithShape="0">
              <a:schemeClr val="bg2">
                <a:alpha val="74998"/>
              </a:schemeClr>
            </a:outerShdw>
          </a:effectLst>
        </p:spPr>
        <p:txBody>
          <a:bodyPr wrap="none" anchor="ctr"/>
          <a:lstStyle/>
          <a:p>
            <a:pPr>
              <a:defRPr/>
            </a:pPr>
            <a:endParaRPr lang="en-US" sz="1800" b="0">
              <a:solidFill>
                <a:srgbClr val="000000"/>
              </a:solidFill>
              <a:latin typeface="Arial" charset="0"/>
              <a:ea typeface="ＭＳ Ｐゴシック" charset="-128"/>
            </a:endParaRPr>
          </a:p>
        </p:txBody>
      </p:sp>
      <p:sp>
        <p:nvSpPr>
          <p:cNvPr id="46085" name="Rectangle 5"/>
          <p:cNvSpPr>
            <a:spLocks noChangeArrowheads="1"/>
          </p:cNvSpPr>
          <p:nvPr/>
        </p:nvSpPr>
        <p:spPr bwMode="auto">
          <a:xfrm>
            <a:off x="5988050" y="1858963"/>
            <a:ext cx="2105025" cy="2778125"/>
          </a:xfrm>
          <a:prstGeom prst="rect">
            <a:avLst/>
          </a:prstGeom>
          <a:noFill/>
          <a:ln w="9525">
            <a:noFill/>
            <a:miter lim="800000"/>
            <a:headEnd/>
            <a:tailEnd/>
          </a:ln>
        </p:spPr>
        <p:txBody>
          <a:bodyPr lIns="0" tIns="0" rIns="0" bIns="0">
            <a:spAutoFit/>
          </a:bodyPr>
          <a:lstStyle/>
          <a:p>
            <a:pPr defTabSz="871538" eaLnBrk="0" hangingPunct="0">
              <a:spcAft>
                <a:spcPts val="1050"/>
              </a:spcAft>
            </a:pPr>
            <a:r>
              <a:rPr lang="en-US" sz="1600" smtClean="0">
                <a:solidFill>
                  <a:srgbClr val="000000"/>
                </a:solidFill>
                <a:latin typeface="Helvetica" charset="0"/>
                <a:ea typeface="ＭＳ Ｐゴシック" charset="-128"/>
              </a:rPr>
              <a:t>End Products</a:t>
            </a:r>
            <a:endParaRPr lang="en-US" sz="1100" smtClean="0">
              <a:solidFill>
                <a:srgbClr val="000000"/>
              </a:solidFill>
              <a:latin typeface="Helvetica" charset="0"/>
              <a:ea typeface="ＭＳ Ｐゴシック" charset="-128"/>
            </a:endParaRP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Scope of spend</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Spend profile</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Indicators of opportunity</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Spend segmentation</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Overall savings target</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Initial savings ideas</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Pilot category selection</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Organisational assessment</a:t>
            </a:r>
          </a:p>
        </p:txBody>
      </p:sp>
      <p:sp>
        <p:nvSpPr>
          <p:cNvPr id="46086" name="Rectangle 6"/>
          <p:cNvSpPr>
            <a:spLocks noChangeArrowheads="1"/>
          </p:cNvSpPr>
          <p:nvPr/>
        </p:nvSpPr>
        <p:spPr bwMode="auto">
          <a:xfrm>
            <a:off x="857250" y="577850"/>
            <a:ext cx="7431088" cy="166688"/>
          </a:xfrm>
          <a:prstGeom prst="rect">
            <a:avLst/>
          </a:prstGeom>
          <a:noFill/>
          <a:ln w="9525">
            <a:noFill/>
            <a:miter lim="800000"/>
            <a:headEnd/>
            <a:tailEnd/>
          </a:ln>
        </p:spPr>
        <p:txBody>
          <a:bodyPr lIns="0" tIns="0" rIns="0" bIns="0"/>
          <a:lstStyle/>
          <a:p>
            <a:pPr defTabSz="801688"/>
            <a:r>
              <a:rPr lang="en-US" sz="2500" b="0" smtClean="0">
                <a:solidFill>
                  <a:srgbClr val="000099"/>
                </a:solidFill>
                <a:latin typeface="Arial" charset="0"/>
                <a:ea typeface="ＭＳ Ｐゴシック" charset="-128"/>
              </a:rPr>
              <a:t>OBJECTIVES OF THE DIAGNOSTIC</a:t>
            </a:r>
            <a:endParaRPr lang="en-US" sz="1200" smtClean="0">
              <a:solidFill>
                <a:srgbClr val="000099"/>
              </a:solidFill>
              <a:latin typeface="Helvetica" charset="0"/>
              <a:ea typeface="ＭＳ Ｐゴシック" charset="-128"/>
            </a:endParaRPr>
          </a:p>
        </p:txBody>
      </p:sp>
      <p:sp>
        <p:nvSpPr>
          <p:cNvPr id="46087" name="Rectangle 9"/>
          <p:cNvSpPr>
            <a:spLocks noChangeArrowheads="1"/>
          </p:cNvSpPr>
          <p:nvPr/>
        </p:nvSpPr>
        <p:spPr bwMode="auto">
          <a:xfrm>
            <a:off x="715963" y="996950"/>
            <a:ext cx="7431087" cy="166688"/>
          </a:xfrm>
          <a:prstGeom prst="rect">
            <a:avLst/>
          </a:prstGeom>
          <a:noFill/>
          <a:ln w="9525">
            <a:noFill/>
            <a:miter lim="800000"/>
            <a:headEnd/>
            <a:tailEnd/>
          </a:ln>
        </p:spPr>
        <p:txBody>
          <a:bodyPr lIns="0" tIns="0" rIns="0" bIns="0"/>
          <a:lstStyle/>
          <a:p>
            <a:pPr defTabSz="801688"/>
            <a:r>
              <a:rPr lang="en-US" sz="1600" smtClean="0">
                <a:solidFill>
                  <a:srgbClr val="000099"/>
                </a:solidFill>
                <a:latin typeface="Helvetica" charset="0"/>
                <a:ea typeface="ＭＳ Ｐゴシック" charset="-128"/>
              </a:rPr>
              <a:t>European Example</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Developing a Sourcing Diagnostic Involves 5 Steps</a:t>
            </a:r>
          </a:p>
        </p:txBody>
      </p:sp>
      <p:sp>
        <p:nvSpPr>
          <p:cNvPr id="48131" name="Rectangle 3"/>
          <p:cNvSpPr>
            <a:spLocks noChangeArrowheads="1"/>
          </p:cNvSpPr>
          <p:nvPr/>
        </p:nvSpPr>
        <p:spPr bwMode="auto">
          <a:xfrm>
            <a:off x="735013" y="736600"/>
            <a:ext cx="7594600" cy="2871788"/>
          </a:xfrm>
          <a:prstGeom prst="rect">
            <a:avLst/>
          </a:prstGeom>
          <a:noFill/>
          <a:ln w="9525">
            <a:noFill/>
            <a:miter lim="800000"/>
            <a:headEnd/>
            <a:tailEnd/>
          </a:ln>
        </p:spPr>
        <p:txBody>
          <a:bodyPr lIns="92075" tIns="46038" rIns="92075" bIns="46038">
            <a:spAutoFit/>
          </a:bodyPr>
          <a:lstStyle/>
          <a:p>
            <a:pPr marL="342900" indent="-342900">
              <a:spcBef>
                <a:spcPct val="20000"/>
              </a:spcBef>
              <a:buSzPct val="90000"/>
              <a:buFont typeface="Arial" charset="0"/>
              <a:buAutoNum type="arabicParenR"/>
            </a:pPr>
            <a:r>
              <a:rPr lang="en-US" sz="1800" b="0" smtClean="0">
                <a:solidFill>
                  <a:srgbClr val="000000"/>
                </a:solidFill>
                <a:latin typeface="Arial" charset="0"/>
                <a:ea typeface="ＭＳ Ｐゴシック" charset="-128"/>
              </a:rPr>
              <a:t>Uncover indicators of opportunity (e.g. fragmented supply base) through:</a:t>
            </a:r>
          </a:p>
          <a:p>
            <a:pPr marL="633413" lvl="2" indent="-342900">
              <a:lnSpc>
                <a:spcPct val="90000"/>
              </a:lnSpc>
              <a:spcBef>
                <a:spcPct val="20000"/>
              </a:spcBef>
              <a:buSzPct val="35000"/>
              <a:buFont typeface="Wingdings" charset="2"/>
              <a:buChar char="u"/>
            </a:pPr>
            <a:r>
              <a:rPr lang="en-US" sz="1800" b="0" smtClean="0">
                <a:solidFill>
                  <a:srgbClr val="000000"/>
                </a:solidFill>
                <a:latin typeface="Arial" charset="0"/>
                <a:ea typeface="ＭＳ Ｐゴシック" charset="-128"/>
              </a:rPr>
              <a:t>Interviews</a:t>
            </a:r>
          </a:p>
          <a:p>
            <a:pPr marL="633413" lvl="2" indent="-342900">
              <a:lnSpc>
                <a:spcPct val="90000"/>
              </a:lnSpc>
              <a:spcBef>
                <a:spcPct val="20000"/>
              </a:spcBef>
              <a:buSzPct val="35000"/>
              <a:buFont typeface="Wingdings" charset="2"/>
              <a:buChar char="u"/>
            </a:pPr>
            <a:r>
              <a:rPr lang="en-US" sz="1800" b="0" smtClean="0">
                <a:solidFill>
                  <a:srgbClr val="000000"/>
                </a:solidFill>
                <a:latin typeface="Arial" charset="0"/>
                <a:ea typeface="ＭＳ Ｐゴシック" charset="-128"/>
              </a:rPr>
              <a:t>Data analysis</a:t>
            </a:r>
          </a:p>
          <a:p>
            <a:pPr marL="633413" lvl="2" indent="-342900">
              <a:lnSpc>
                <a:spcPct val="90000"/>
              </a:lnSpc>
              <a:spcBef>
                <a:spcPct val="20000"/>
              </a:spcBef>
              <a:buSzPct val="35000"/>
              <a:buFont typeface="Wingdings" charset="2"/>
              <a:buChar char="u"/>
            </a:pPr>
            <a:r>
              <a:rPr lang="en-US" sz="1800" b="0" smtClean="0">
                <a:solidFill>
                  <a:srgbClr val="000000"/>
                </a:solidFill>
                <a:latin typeface="Arial" charset="0"/>
                <a:ea typeface="ＭＳ Ｐゴシック" charset="-128"/>
              </a:rPr>
              <a:t>Review of past programs</a:t>
            </a:r>
          </a:p>
          <a:p>
            <a:pPr marL="344488" lvl="1" indent="-342900">
              <a:spcBef>
                <a:spcPct val="20000"/>
              </a:spcBef>
              <a:buSzPct val="80000"/>
              <a:buFont typeface="Arial" charset="0"/>
              <a:buAutoNum type="arabicParenR" startAt="2"/>
            </a:pPr>
            <a:r>
              <a:rPr lang="en-US" sz="1800" b="0" smtClean="0">
                <a:solidFill>
                  <a:srgbClr val="000000"/>
                </a:solidFill>
                <a:latin typeface="Arial" charset="0"/>
                <a:ea typeface="ＭＳ Ｐゴシック" charset="-128"/>
              </a:rPr>
              <a:t>Develop initial hypotheses</a:t>
            </a:r>
          </a:p>
          <a:p>
            <a:pPr marL="344488" lvl="1" indent="-342900">
              <a:spcBef>
                <a:spcPct val="20000"/>
              </a:spcBef>
              <a:buSzPct val="80000"/>
              <a:buFont typeface="Arial" charset="0"/>
              <a:buAutoNum type="arabicParenR" startAt="3"/>
            </a:pPr>
            <a:r>
              <a:rPr lang="en-US" sz="1800" b="0" smtClean="0">
                <a:solidFill>
                  <a:srgbClr val="000000"/>
                </a:solidFill>
                <a:latin typeface="Arial" charset="0"/>
                <a:ea typeface="ＭＳ Ｐゴシック" charset="-128"/>
              </a:rPr>
              <a:t>Develop fact-based analyses to support hypotheses</a:t>
            </a:r>
          </a:p>
          <a:p>
            <a:pPr marL="344488" lvl="1" indent="-342900">
              <a:spcBef>
                <a:spcPct val="20000"/>
              </a:spcBef>
              <a:buSzPct val="80000"/>
              <a:buFont typeface="Arial" charset="0"/>
              <a:buAutoNum type="arabicParenR" startAt="4"/>
            </a:pPr>
            <a:r>
              <a:rPr lang="en-US" sz="1800" b="0" smtClean="0">
                <a:solidFill>
                  <a:srgbClr val="000000"/>
                </a:solidFill>
                <a:latin typeface="Arial" charset="0"/>
                <a:ea typeface="ＭＳ Ｐゴシック" charset="-128"/>
              </a:rPr>
              <a:t>Estimate opportunities and their ease of capture</a:t>
            </a:r>
          </a:p>
          <a:p>
            <a:pPr marL="344488" lvl="1" indent="-342900">
              <a:spcBef>
                <a:spcPct val="20000"/>
              </a:spcBef>
              <a:buSzPct val="80000"/>
              <a:buFont typeface="Arial" charset="0"/>
              <a:buAutoNum type="arabicParenR" startAt="4"/>
            </a:pPr>
            <a:r>
              <a:rPr lang="en-US" sz="1800" b="0" smtClean="0">
                <a:solidFill>
                  <a:srgbClr val="000000"/>
                </a:solidFill>
                <a:latin typeface="Arial" charset="0"/>
                <a:ea typeface="ＭＳ Ｐゴシック" charset="-128"/>
              </a:rPr>
              <a:t>Create strategic sourcing program to capture the opportunities</a:t>
            </a:r>
            <a:endParaRPr lang="en-US" sz="1600" b="0" smtClean="0">
              <a:solidFill>
                <a:srgbClr val="000000"/>
              </a:solidFill>
              <a:latin typeface="Arial" charset="0"/>
              <a:ea typeface="ＭＳ Ｐゴシック" charset="-128"/>
            </a:endParaRPr>
          </a:p>
        </p:txBody>
      </p:sp>
      <p:sp>
        <p:nvSpPr>
          <p:cNvPr id="48132" name="AutoShape 4"/>
          <p:cNvSpPr>
            <a:spLocks noChangeArrowheads="1"/>
          </p:cNvSpPr>
          <p:nvPr>
            <p:custDataLst>
              <p:tags r:id="rId1"/>
            </p:custDataLst>
          </p:nvPr>
        </p:nvSpPr>
        <p:spPr bwMode="auto">
          <a:xfrm rot="10800000">
            <a:off x="1398588" y="3584575"/>
            <a:ext cx="5275262" cy="304800"/>
          </a:xfrm>
          <a:prstGeom prst="triangle">
            <a:avLst>
              <a:gd name="adj" fmla="val 50000"/>
            </a:avLst>
          </a:prstGeom>
          <a:solidFill>
            <a:schemeClr val="tx2"/>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48133" name="Rectangle 5"/>
          <p:cNvSpPr>
            <a:spLocks noChangeArrowheads="1"/>
          </p:cNvSpPr>
          <p:nvPr>
            <p:custDataLst>
              <p:tags r:id="rId2"/>
            </p:custDataLst>
          </p:nvPr>
        </p:nvSpPr>
        <p:spPr bwMode="auto">
          <a:xfrm>
            <a:off x="1227138" y="4086225"/>
            <a:ext cx="6292850" cy="2266950"/>
          </a:xfrm>
          <a:prstGeom prst="rect">
            <a:avLst/>
          </a:prstGeom>
          <a:solidFill>
            <a:schemeClr val="hlink"/>
          </a:solidFill>
          <a:ln w="9525">
            <a:solidFill>
              <a:schemeClr val="tx1"/>
            </a:solidFill>
            <a:miter lim="800000"/>
            <a:headEnd/>
            <a:tailEnd/>
          </a:ln>
        </p:spPr>
        <p:txBody>
          <a:bodyPr lIns="48253" tIns="48253" rIns="48253" bIns="48253"/>
          <a:lstStyle/>
          <a:p>
            <a:pPr>
              <a:spcBef>
                <a:spcPct val="20000"/>
              </a:spcBef>
              <a:buSzPct val="90000"/>
              <a:buFont typeface="Wingdings" charset="2"/>
              <a:buNone/>
            </a:pPr>
            <a:r>
              <a:rPr lang="en-US" sz="1800" smtClean="0">
                <a:solidFill>
                  <a:srgbClr val="000000"/>
                </a:solidFill>
                <a:latin typeface="Arial" charset="0"/>
                <a:ea typeface="ＭＳ Ｐゴシック" charset="-128"/>
              </a:rPr>
              <a:t>Sourcing diagnostics vary in duration depending on goals and needs:</a:t>
            </a:r>
            <a:endParaRPr lang="en-US" sz="1600" smtClean="0">
              <a:solidFill>
                <a:srgbClr val="000000"/>
              </a:solidFill>
              <a:latin typeface="Arial" charset="0"/>
              <a:ea typeface="ＭＳ Ｐゴシック" charset="-128"/>
            </a:endParaRPr>
          </a:p>
          <a:p>
            <a:pPr>
              <a:spcBef>
                <a:spcPct val="20000"/>
              </a:spcBef>
              <a:buSzPct val="90000"/>
              <a:buFont typeface="Wingdings" charset="2"/>
              <a:buNone/>
            </a:pPr>
            <a:r>
              <a:rPr lang="en-US" sz="1600" smtClean="0">
                <a:solidFill>
                  <a:srgbClr val="000000"/>
                </a:solidFill>
                <a:latin typeface="Arial" charset="0"/>
                <a:ea typeface="ＭＳ Ｐゴシック" charset="-128"/>
              </a:rPr>
              <a:t>From</a:t>
            </a: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Two day diagnostic to sanity check a senior management assertion before embarking on a full blown program</a:t>
            </a:r>
          </a:p>
          <a:p>
            <a:pPr marL="241300" lvl="1" indent="-239713">
              <a:spcBef>
                <a:spcPct val="20000"/>
              </a:spcBef>
              <a:buSzPct val="80000"/>
              <a:buFont typeface="Symbol" charset="2"/>
              <a:buNone/>
            </a:pPr>
            <a:r>
              <a:rPr lang="en-US" sz="1600" smtClean="0">
                <a:solidFill>
                  <a:srgbClr val="000000"/>
                </a:solidFill>
                <a:latin typeface="Arial" charset="0"/>
                <a:ea typeface="ＭＳ Ｐゴシック" charset="-128"/>
              </a:rPr>
              <a:t>To</a:t>
            </a:r>
            <a:endParaRPr lang="en-US" sz="1600" b="0" smtClean="0">
              <a:solidFill>
                <a:srgbClr val="000000"/>
              </a:solidFill>
              <a:latin typeface="Arial" charset="0"/>
              <a:ea typeface="ＭＳ Ｐゴシック" charset="-128"/>
            </a:endParaRP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Two month diagnostic to “prove” the opportunity and bring reluctant stakeholders on board with the program</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Importance of Purchasing –Summary of Points </a:t>
            </a:r>
          </a:p>
        </p:txBody>
      </p:sp>
      <p:sp>
        <p:nvSpPr>
          <p:cNvPr id="16387" name="Rectangle 3"/>
          <p:cNvSpPr>
            <a:spLocks noChangeArrowheads="1"/>
          </p:cNvSpPr>
          <p:nvPr/>
        </p:nvSpPr>
        <p:spPr bwMode="auto">
          <a:xfrm>
            <a:off x="1592263" y="841375"/>
            <a:ext cx="5537200" cy="3224213"/>
          </a:xfrm>
          <a:prstGeom prst="rect">
            <a:avLst/>
          </a:prstGeom>
          <a:noFill/>
          <a:ln w="9525">
            <a:noFill/>
            <a:miter lim="800000"/>
            <a:headEnd/>
            <a:tailEnd/>
          </a:ln>
        </p:spPr>
        <p:txBody>
          <a:bodyPr lIns="92075" tIns="46038" rIns="92075" bIns="46038">
            <a:spAutoFit/>
          </a:bodyPr>
          <a:lstStyle/>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Large portion of COGS and costs, in general, in many industries are driven by purchased goods and services </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60-80% in manufacturing</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30-50% in asset heavy services (e.g., hospitals)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10-40% in light asset services (e.g., banks)</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Impact on end-use customer can be large as well</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Quality</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Availability</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High potential for significant (e.g., 15-20%) savings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Non-payroll spend not as emotionally charged</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Savings can often be driven to the bottom line</a:t>
            </a:r>
          </a:p>
        </p:txBody>
      </p:sp>
      <p:sp>
        <p:nvSpPr>
          <p:cNvPr id="16388" name="AutoShape 4"/>
          <p:cNvSpPr>
            <a:spLocks noChangeArrowheads="1"/>
          </p:cNvSpPr>
          <p:nvPr>
            <p:custDataLst>
              <p:tags r:id="rId1"/>
            </p:custDataLst>
          </p:nvPr>
        </p:nvSpPr>
        <p:spPr bwMode="auto">
          <a:xfrm rot="10800000">
            <a:off x="2816225" y="4265613"/>
            <a:ext cx="3090863" cy="304800"/>
          </a:xfrm>
          <a:prstGeom prst="triangle">
            <a:avLst>
              <a:gd name="adj" fmla="val 50000"/>
            </a:avLst>
          </a:prstGeom>
          <a:solidFill>
            <a:schemeClr val="tx2"/>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16389" name="Rectangle 5"/>
          <p:cNvSpPr>
            <a:spLocks noChangeArrowheads="1"/>
          </p:cNvSpPr>
          <p:nvPr/>
        </p:nvSpPr>
        <p:spPr bwMode="auto">
          <a:xfrm>
            <a:off x="1858963" y="4749800"/>
            <a:ext cx="5410200" cy="6413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800" smtClean="0">
                <a:solidFill>
                  <a:srgbClr val="000000"/>
                </a:solidFill>
                <a:latin typeface="Arial" charset="0"/>
                <a:ea typeface="ＭＳ Ｐゴシック" charset="-128"/>
              </a:rPr>
              <a:t>Sophistication and magnitude of Purchasing’s role will increase as companies outsource work</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Common Indicators of Opportunity</a:t>
            </a:r>
          </a:p>
        </p:txBody>
      </p:sp>
      <p:sp>
        <p:nvSpPr>
          <p:cNvPr id="50179" name="Rectangle 3"/>
          <p:cNvSpPr>
            <a:spLocks noChangeArrowheads="1"/>
          </p:cNvSpPr>
          <p:nvPr/>
        </p:nvSpPr>
        <p:spPr bwMode="auto">
          <a:xfrm>
            <a:off x="735013" y="1108075"/>
            <a:ext cx="7594600" cy="4486275"/>
          </a:xfrm>
          <a:prstGeom prst="rect">
            <a:avLst/>
          </a:prstGeom>
          <a:noFill/>
          <a:ln w="9525">
            <a:noFill/>
            <a:miter lim="800000"/>
            <a:headEnd/>
            <a:tailEnd/>
          </a:ln>
        </p:spPr>
        <p:txBody>
          <a:bodyPr lIns="92075" tIns="46038" rIns="92075" bIns="46038">
            <a:spAutoFit/>
          </a:bodyPr>
          <a:lstStyle/>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Supply base fragmentation</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Equal distribution of spend amongst related suppliers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Vague TCO knowledge for important categories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Lack of a commodity data base</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Poor understanding of supply base dynamics and supplier economics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Low inter-division coordination for related goods and services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Low bottom line impact of past programs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Procurement leader 2-5 layers down in chain of command</a:t>
            </a:r>
            <a:endParaRPr lang="en-US" sz="1600" b="0" smtClean="0">
              <a:solidFill>
                <a:srgbClr val="000000"/>
              </a:solidFill>
              <a:latin typeface="Arial" charset="0"/>
              <a:ea typeface="ＭＳ Ｐゴシック" charset="-128"/>
            </a:endParaRPr>
          </a:p>
          <a:p>
            <a:pPr marL="276225" lvl="1" indent="-274638">
              <a:lnSpc>
                <a:spcPct val="120000"/>
              </a:lnSpc>
              <a:spcBef>
                <a:spcPct val="20000"/>
              </a:spcBef>
              <a:buSzPct val="80000"/>
              <a:buFont typeface="Symbol" charset="2"/>
              <a:buChar char="·"/>
            </a:pPr>
            <a:endParaRPr lang="en-US" sz="1600" b="0" smtClean="0">
              <a:solidFill>
                <a:srgbClr val="000000"/>
              </a:solidFill>
              <a:latin typeface="Arial" charset="0"/>
              <a:ea typeface="ＭＳ Ｐゴシック" charset="-128"/>
            </a:endParaRPr>
          </a:p>
          <a:p>
            <a:pPr marL="276225" lvl="1" indent="-274638">
              <a:lnSpc>
                <a:spcPct val="120000"/>
              </a:lnSpc>
              <a:spcBef>
                <a:spcPct val="20000"/>
              </a:spcBef>
              <a:buSzPct val="80000"/>
              <a:buFont typeface="Symbol" charset="2"/>
              <a:buChar char="·"/>
            </a:pPr>
            <a:endParaRPr lang="en-US" sz="1600" b="0" smtClean="0">
              <a:solidFill>
                <a:srgbClr val="000000"/>
              </a:solidFill>
              <a:latin typeface="Arial" charset="0"/>
              <a:ea typeface="ＭＳ Ｐゴシック" charset="-128"/>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2"/>
          <p:cNvSpPr>
            <a:spLocks noChangeArrowheads="1"/>
          </p:cNvSpPr>
          <p:nvPr/>
        </p:nvSpPr>
        <p:spPr bwMode="auto">
          <a:xfrm>
            <a:off x="855663" y="1473200"/>
            <a:ext cx="7631112" cy="468313"/>
          </a:xfrm>
          <a:prstGeom prst="rect">
            <a:avLst/>
          </a:prstGeom>
          <a:solidFill>
            <a:srgbClr val="FFFFFF"/>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28387" name="Rectangle 3"/>
          <p:cNvSpPr>
            <a:spLocks noChangeArrowheads="1"/>
          </p:cNvSpPr>
          <p:nvPr/>
        </p:nvSpPr>
        <p:spPr bwMode="auto">
          <a:xfrm>
            <a:off x="6972300" y="2960688"/>
            <a:ext cx="2000250" cy="3028950"/>
          </a:xfrm>
          <a:prstGeom prst="rect">
            <a:avLst/>
          </a:prstGeom>
          <a:solidFill>
            <a:srgbClr val="FFFFFF"/>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a:defRPr/>
            </a:pPr>
            <a:endParaRPr lang="en-US" sz="1800" b="0">
              <a:solidFill>
                <a:srgbClr val="000000"/>
              </a:solidFill>
              <a:latin typeface="Arial" charset="0"/>
              <a:ea typeface="ＭＳ Ｐゴシック" charset="-128"/>
            </a:endParaRPr>
          </a:p>
        </p:txBody>
      </p:sp>
      <p:sp>
        <p:nvSpPr>
          <p:cNvPr id="52230" name="McK Measure"/>
          <p:cNvSpPr>
            <a:spLocks noChangeArrowheads="1"/>
          </p:cNvSpPr>
          <p:nvPr/>
        </p:nvSpPr>
        <p:spPr bwMode="auto">
          <a:xfrm>
            <a:off x="850900" y="1997075"/>
            <a:ext cx="7431088" cy="165100"/>
          </a:xfrm>
          <a:prstGeom prst="rect">
            <a:avLst/>
          </a:prstGeom>
          <a:noFill/>
          <a:ln w="9525">
            <a:noFill/>
            <a:miter lim="800000"/>
            <a:headEnd/>
            <a:tailEnd/>
          </a:ln>
        </p:spPr>
        <p:txBody>
          <a:bodyPr lIns="0" tIns="0" rIns="0" bIns="0"/>
          <a:lstStyle/>
          <a:p>
            <a:pPr defTabSz="801688" eaLnBrk="0" hangingPunct="0"/>
            <a:endParaRPr lang="en-GB" sz="1100" b="0" smtClean="0">
              <a:solidFill>
                <a:srgbClr val="000000"/>
              </a:solidFill>
              <a:latin typeface="Arial" charset="0"/>
              <a:ea typeface="ＭＳ Ｐゴシック" charset="-128"/>
            </a:endParaRPr>
          </a:p>
        </p:txBody>
      </p:sp>
      <p:sp>
        <p:nvSpPr>
          <p:cNvPr id="52231" name="McK Footnote"/>
          <p:cNvSpPr>
            <a:spLocks noChangeArrowheads="1"/>
          </p:cNvSpPr>
          <p:nvPr/>
        </p:nvSpPr>
        <p:spPr bwMode="auto">
          <a:xfrm>
            <a:off x="849313" y="6175375"/>
            <a:ext cx="7431087" cy="273050"/>
          </a:xfrm>
          <a:prstGeom prst="rect">
            <a:avLst/>
          </a:prstGeom>
          <a:noFill/>
          <a:ln w="9525">
            <a:noFill/>
            <a:miter lim="800000"/>
            <a:headEnd/>
            <a:tailEnd/>
          </a:ln>
        </p:spPr>
        <p:txBody>
          <a:bodyPr lIns="0" tIns="0" rIns="0" bIns="0" anchor="b"/>
          <a:lstStyle/>
          <a:p>
            <a:pPr marL="400050" indent="-400050" defTabSz="801688" eaLnBrk="0" hangingPunct="0">
              <a:spcAft>
                <a:spcPts val="200"/>
              </a:spcAft>
              <a:tabLst>
                <a:tab pos="350838" algn="r"/>
              </a:tabLst>
            </a:pPr>
            <a:r>
              <a:rPr lang="en-GB" sz="800" b="0" smtClean="0">
                <a:solidFill>
                  <a:srgbClr val="000000"/>
                </a:solidFill>
                <a:latin typeface="Arial" charset="0"/>
                <a:ea typeface="ＭＳ Ｐゴシック" charset="-128"/>
              </a:rPr>
              <a:t>	*	Development cost amortised over 250 units.  Unexpected demand writes this off much more quickly than anticipated</a:t>
            </a:r>
          </a:p>
          <a:p>
            <a:pPr marL="400050" indent="-400050" defTabSz="801688" eaLnBrk="0" hangingPunct="0">
              <a:tabLst>
                <a:tab pos="350838" algn="r"/>
              </a:tabLst>
            </a:pPr>
            <a:r>
              <a:rPr lang="en-GB" sz="800" b="0" smtClean="0">
                <a:solidFill>
                  <a:srgbClr val="000000"/>
                </a:solidFill>
                <a:latin typeface="Arial" charset="0"/>
                <a:ea typeface="ＭＳ Ｐゴシック" charset="-128"/>
              </a:rPr>
              <a:t>	Source:	Illustrative cost structure, volumes</a:t>
            </a:r>
          </a:p>
        </p:txBody>
      </p:sp>
      <p:sp>
        <p:nvSpPr>
          <p:cNvPr id="52232" name="McK Message"/>
          <p:cNvSpPr>
            <a:spLocks noChangeArrowheads="1"/>
          </p:cNvSpPr>
          <p:nvPr/>
        </p:nvSpPr>
        <p:spPr bwMode="auto">
          <a:xfrm>
            <a:off x="887413" y="1606550"/>
            <a:ext cx="7432675" cy="192088"/>
          </a:xfrm>
          <a:prstGeom prst="rect">
            <a:avLst/>
          </a:prstGeom>
          <a:noFill/>
          <a:ln w="9525">
            <a:noFill/>
            <a:miter lim="800000"/>
            <a:headEnd/>
            <a:tailEnd/>
          </a:ln>
        </p:spPr>
        <p:txBody>
          <a:bodyPr lIns="0" tIns="0" rIns="0" bIns="0"/>
          <a:lstStyle/>
          <a:p>
            <a:pPr defTabSz="801688" eaLnBrk="0" hangingPunct="0"/>
            <a:r>
              <a:rPr lang="en-GB" sz="1100" smtClean="0">
                <a:solidFill>
                  <a:srgbClr val="000000"/>
                </a:solidFill>
                <a:latin typeface="Arial" charset="0"/>
                <a:ea typeface="ＭＳ Ｐゴシック" charset="-128"/>
              </a:rPr>
              <a:t>Opportunity:</a:t>
            </a:r>
            <a:r>
              <a:rPr lang="en-GB" sz="1100" b="0" smtClean="0">
                <a:solidFill>
                  <a:srgbClr val="000000"/>
                </a:solidFill>
                <a:latin typeface="Arial" charset="0"/>
                <a:ea typeface="ＭＳ Ｐゴシック" charset="-128"/>
              </a:rPr>
              <a:t>  Understand supplier economics for effective negotiation</a:t>
            </a:r>
          </a:p>
        </p:txBody>
      </p:sp>
      <p:sp>
        <p:nvSpPr>
          <p:cNvPr id="52233" name="Rectangle 8"/>
          <p:cNvSpPr>
            <a:spLocks noChangeArrowheads="1"/>
          </p:cNvSpPr>
          <p:nvPr>
            <p:custDataLst>
              <p:tags r:id="rId3"/>
            </p:custDataLst>
          </p:nvPr>
        </p:nvSpPr>
        <p:spPr bwMode="auto">
          <a:xfrm>
            <a:off x="4056063" y="2970213"/>
            <a:ext cx="465137" cy="182562"/>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Margin</a:t>
            </a:r>
          </a:p>
        </p:txBody>
      </p:sp>
      <p:sp>
        <p:nvSpPr>
          <p:cNvPr id="52234" name="Rectangle 9"/>
          <p:cNvSpPr>
            <a:spLocks noChangeArrowheads="1"/>
          </p:cNvSpPr>
          <p:nvPr>
            <p:custDataLst>
              <p:tags r:id="rId4"/>
            </p:custDataLst>
          </p:nvPr>
        </p:nvSpPr>
        <p:spPr bwMode="auto">
          <a:xfrm>
            <a:off x="4056063" y="3402013"/>
            <a:ext cx="693737" cy="182562"/>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Fixed cost</a:t>
            </a:r>
          </a:p>
        </p:txBody>
      </p:sp>
      <p:sp>
        <p:nvSpPr>
          <p:cNvPr id="52235" name="Rectangle 10"/>
          <p:cNvSpPr>
            <a:spLocks noChangeArrowheads="1"/>
          </p:cNvSpPr>
          <p:nvPr>
            <p:custDataLst>
              <p:tags r:id="rId5"/>
            </p:custDataLst>
          </p:nvPr>
        </p:nvSpPr>
        <p:spPr bwMode="auto">
          <a:xfrm>
            <a:off x="4056063" y="3822700"/>
            <a:ext cx="939800" cy="401638"/>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Development </a:t>
            </a:r>
          </a:p>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cost</a:t>
            </a:r>
          </a:p>
        </p:txBody>
      </p:sp>
      <p:sp>
        <p:nvSpPr>
          <p:cNvPr id="52236" name="Rectangle 11"/>
          <p:cNvSpPr>
            <a:spLocks noChangeArrowheads="1"/>
          </p:cNvSpPr>
          <p:nvPr>
            <p:custDataLst>
              <p:tags r:id="rId6"/>
            </p:custDataLst>
          </p:nvPr>
        </p:nvSpPr>
        <p:spPr bwMode="auto">
          <a:xfrm>
            <a:off x="4056063" y="4733925"/>
            <a:ext cx="881062" cy="182563"/>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Variable cost</a:t>
            </a:r>
          </a:p>
        </p:txBody>
      </p:sp>
      <p:sp>
        <p:nvSpPr>
          <p:cNvPr id="52237" name="Rectangle 12"/>
          <p:cNvSpPr>
            <a:spLocks noChangeArrowheads="1"/>
          </p:cNvSpPr>
          <p:nvPr>
            <p:custDataLst>
              <p:tags r:id="rId7"/>
            </p:custDataLst>
          </p:nvPr>
        </p:nvSpPr>
        <p:spPr bwMode="auto">
          <a:xfrm>
            <a:off x="4840288" y="2236788"/>
            <a:ext cx="1395412" cy="58420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Unit cost breakdown</a:t>
            </a:r>
          </a:p>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a:t>
            </a:r>
            <a:endParaRPr lang="en-GB" sz="1600" b="0" smtClean="0">
              <a:solidFill>
                <a:srgbClr val="000000"/>
              </a:solidFill>
              <a:latin typeface="Arial" charset="0"/>
              <a:ea typeface="ＭＳ Ｐゴシック" charset="-128"/>
            </a:endParaRPr>
          </a:p>
        </p:txBody>
      </p:sp>
      <p:sp>
        <p:nvSpPr>
          <p:cNvPr id="52238" name="Rectangle 13"/>
          <p:cNvSpPr>
            <a:spLocks noChangeArrowheads="1"/>
          </p:cNvSpPr>
          <p:nvPr>
            <p:custDataLst>
              <p:tags r:id="rId8"/>
            </p:custDataLst>
          </p:nvPr>
        </p:nvSpPr>
        <p:spPr bwMode="auto">
          <a:xfrm>
            <a:off x="4703763" y="5408613"/>
            <a:ext cx="1065212" cy="60960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000" b="0" smtClean="0">
                <a:solidFill>
                  <a:srgbClr val="000000"/>
                </a:solidFill>
                <a:latin typeface="Arial" charset="0"/>
                <a:ea typeface="ＭＳ Ｐゴシック" charset="-128"/>
              </a:rPr>
              <a:t>Intended cost structure for 50 units p.a. in 2003</a:t>
            </a:r>
          </a:p>
        </p:txBody>
      </p:sp>
      <p:sp>
        <p:nvSpPr>
          <p:cNvPr id="52239" name="Rectangle 14"/>
          <p:cNvSpPr>
            <a:spLocks noChangeArrowheads="1"/>
          </p:cNvSpPr>
          <p:nvPr>
            <p:custDataLst>
              <p:tags r:id="rId9"/>
            </p:custDataLst>
          </p:nvPr>
        </p:nvSpPr>
        <p:spPr bwMode="auto">
          <a:xfrm>
            <a:off x="6005513" y="5432425"/>
            <a:ext cx="954087" cy="76200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000" b="0" smtClean="0">
                <a:solidFill>
                  <a:srgbClr val="000000"/>
                </a:solidFill>
                <a:latin typeface="Arial" charset="0"/>
                <a:ea typeface="ＭＳ Ｐゴシック" charset="-128"/>
              </a:rPr>
              <a:t>Illustrative cost structure for 2003 volume – 180 units*</a:t>
            </a:r>
          </a:p>
        </p:txBody>
      </p:sp>
      <p:graphicFrame>
        <p:nvGraphicFramePr>
          <p:cNvPr id="52226" name="Object 2"/>
          <p:cNvGraphicFramePr>
            <a:graphicFrameLocks/>
          </p:cNvGraphicFramePr>
          <p:nvPr/>
        </p:nvGraphicFramePr>
        <p:xfrm>
          <a:off x="4602163" y="2865438"/>
          <a:ext cx="2419350" cy="2592387"/>
        </p:xfrm>
        <a:graphic>
          <a:graphicData uri="http://schemas.openxmlformats.org/presentationml/2006/ole">
            <p:oleObj spid="_x0000_s122882" name="Chart" r:id="rId16" imgW="2667000" imgH="2857500" progId="MSGraph.Chart.8">
              <p:embed followColorScheme="full"/>
            </p:oleObj>
          </a:graphicData>
        </a:graphic>
      </p:graphicFrame>
      <p:sp>
        <p:nvSpPr>
          <p:cNvPr id="52240" name="Rectangle 16"/>
          <p:cNvSpPr>
            <a:spLocks noChangeArrowheads="1"/>
          </p:cNvSpPr>
          <p:nvPr>
            <p:custDataLst>
              <p:tags r:id="rId10"/>
            </p:custDataLst>
          </p:nvPr>
        </p:nvSpPr>
        <p:spPr bwMode="auto">
          <a:xfrm>
            <a:off x="7073900" y="3017838"/>
            <a:ext cx="1824038" cy="2767012"/>
          </a:xfrm>
          <a:prstGeom prst="rect">
            <a:avLst/>
          </a:prstGeom>
          <a:noFill/>
          <a:ln w="9525">
            <a:noFill/>
            <a:miter lim="800000"/>
            <a:headEnd/>
            <a:tailEnd/>
          </a:ln>
        </p:spPr>
        <p:txBody>
          <a:bodyPr lIns="0" tIns="0" rIns="0" bIns="0">
            <a:spAutoFit/>
          </a:bodyPr>
          <a:lstStyle/>
          <a:p>
            <a:pPr marL="650875" lvl="1" indent="-250825" defTabSz="801688">
              <a:spcBef>
                <a:spcPct val="20000"/>
              </a:spcBef>
              <a:spcAft>
                <a:spcPct val="25000"/>
              </a:spcAft>
              <a:buSzPct val="80000"/>
              <a:buFont typeface="Symbol" charset="2"/>
              <a:buNone/>
            </a:pPr>
            <a:r>
              <a:rPr lang="en-GB" sz="1200" b="0" smtClean="0">
                <a:solidFill>
                  <a:srgbClr val="000000"/>
                </a:solidFill>
                <a:latin typeface="Arial" charset="0"/>
                <a:ea typeface="ＭＳ Ｐゴシック" charset="-128"/>
              </a:rPr>
              <a:t>The 20% concession by the supplier may only represent half the opportunity</a:t>
            </a:r>
          </a:p>
          <a:p>
            <a:pPr marL="650875" lvl="1" indent="-250825" defTabSz="801688">
              <a:spcBef>
                <a:spcPct val="20000"/>
              </a:spcBef>
              <a:spcAft>
                <a:spcPct val="25000"/>
              </a:spcAft>
              <a:buSzPct val="80000"/>
              <a:buFont typeface="Symbol" charset="2"/>
              <a:buNone/>
            </a:pPr>
            <a:r>
              <a:rPr lang="en-GB" sz="1200" b="0" smtClean="0">
                <a:solidFill>
                  <a:srgbClr val="000000"/>
                </a:solidFill>
                <a:latin typeface="Arial" charset="0"/>
                <a:ea typeface="ＭＳ Ｐゴシック" charset="-128"/>
              </a:rPr>
              <a:t>Similar savings may be available in other major components</a:t>
            </a:r>
          </a:p>
          <a:p>
            <a:pPr marL="650875" lvl="1" indent="-250825" defTabSz="801688">
              <a:spcBef>
                <a:spcPct val="20000"/>
              </a:spcBef>
              <a:spcAft>
                <a:spcPct val="25000"/>
              </a:spcAft>
              <a:buSzPct val="80000"/>
              <a:buFont typeface="Symbol" charset="2"/>
              <a:buNone/>
            </a:pPr>
            <a:r>
              <a:rPr lang="en-GB" sz="1200" b="0" smtClean="0">
                <a:solidFill>
                  <a:srgbClr val="000000"/>
                </a:solidFill>
                <a:latin typeface="Arial" charset="0"/>
                <a:ea typeface="ＭＳ Ｐゴシック" charset="-128"/>
              </a:rPr>
              <a:t>Volume is only one lever – total savings potential is probably higher</a:t>
            </a:r>
          </a:p>
        </p:txBody>
      </p:sp>
      <p:sp>
        <p:nvSpPr>
          <p:cNvPr id="52241" name="McK Message"/>
          <p:cNvSpPr>
            <a:spLocks noChangeArrowheads="1"/>
          </p:cNvSpPr>
          <p:nvPr/>
        </p:nvSpPr>
        <p:spPr bwMode="auto">
          <a:xfrm>
            <a:off x="849313" y="706438"/>
            <a:ext cx="8050212" cy="355600"/>
          </a:xfrm>
          <a:prstGeom prst="rect">
            <a:avLst/>
          </a:prstGeom>
          <a:noFill/>
          <a:ln w="9525">
            <a:noFill/>
            <a:miter lim="800000"/>
            <a:headEnd/>
            <a:tailEnd/>
          </a:ln>
        </p:spPr>
        <p:txBody>
          <a:bodyPr lIns="0" tIns="0" rIns="0" bIns="0"/>
          <a:lstStyle/>
          <a:p>
            <a:pPr defTabSz="801688" eaLnBrk="0" hangingPunct="0"/>
            <a:r>
              <a:rPr lang="en-GB" b="0" smtClean="0">
                <a:solidFill>
                  <a:srgbClr val="000000"/>
                </a:solidFill>
                <a:latin typeface="Arial" charset="0"/>
                <a:ea typeface="ＭＳ Ｐゴシック" charset="-128"/>
              </a:rPr>
              <a:t>A lack of understanding of supplier economics may provide a lucrative market for suppliers</a:t>
            </a:r>
          </a:p>
        </p:txBody>
      </p:sp>
      <p:graphicFrame>
        <p:nvGraphicFramePr>
          <p:cNvPr id="52227" name="Object 3"/>
          <p:cNvGraphicFramePr>
            <a:graphicFrameLocks/>
          </p:cNvGraphicFramePr>
          <p:nvPr/>
        </p:nvGraphicFramePr>
        <p:xfrm>
          <a:off x="760413" y="3017838"/>
          <a:ext cx="2684462" cy="2728912"/>
        </p:xfrm>
        <a:graphic>
          <a:graphicData uri="http://schemas.openxmlformats.org/presentationml/2006/ole">
            <p:oleObj spid="_x0000_s122883" name="Chart" r:id="rId17" imgW="2962264" imgH="3009900" progId="MSGraph.Chart.8">
              <p:embed followColorScheme="full"/>
            </p:oleObj>
          </a:graphicData>
        </a:graphic>
      </p:graphicFrame>
      <p:sp>
        <p:nvSpPr>
          <p:cNvPr id="52242" name="Rectangle 24"/>
          <p:cNvSpPr>
            <a:spLocks noChangeArrowheads="1"/>
          </p:cNvSpPr>
          <p:nvPr>
            <p:custDataLst>
              <p:tags r:id="rId11"/>
            </p:custDataLst>
          </p:nvPr>
        </p:nvSpPr>
        <p:spPr bwMode="auto">
          <a:xfrm>
            <a:off x="928688" y="2439988"/>
            <a:ext cx="1397000" cy="547687"/>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Cumulative aero structure sets shipped</a:t>
            </a:r>
            <a:endParaRPr lang="en-GB" sz="1600" b="0" smtClean="0">
              <a:solidFill>
                <a:srgbClr val="000000"/>
              </a:solidFill>
              <a:latin typeface="Arial" charset="0"/>
              <a:ea typeface="ＭＳ Ｐゴシック" charset="-128"/>
            </a:endParaRPr>
          </a:p>
        </p:txBody>
      </p:sp>
      <p:sp>
        <p:nvSpPr>
          <p:cNvPr id="52243" name="Rectangle 25"/>
          <p:cNvSpPr>
            <a:spLocks noChangeArrowheads="1"/>
          </p:cNvSpPr>
          <p:nvPr>
            <p:custDataLst>
              <p:tags r:id="rId12"/>
            </p:custDataLst>
          </p:nvPr>
        </p:nvSpPr>
        <p:spPr bwMode="auto">
          <a:xfrm>
            <a:off x="3246438" y="4186238"/>
            <a:ext cx="741362" cy="212725"/>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Expected</a:t>
            </a:r>
          </a:p>
        </p:txBody>
      </p:sp>
      <p:sp>
        <p:nvSpPr>
          <p:cNvPr id="52244" name="Rectangle 26"/>
          <p:cNvSpPr>
            <a:spLocks noChangeArrowheads="1"/>
          </p:cNvSpPr>
          <p:nvPr>
            <p:custDataLst>
              <p:tags r:id="rId13"/>
            </p:custDataLst>
          </p:nvPr>
        </p:nvSpPr>
        <p:spPr bwMode="auto">
          <a:xfrm>
            <a:off x="3246438" y="3235325"/>
            <a:ext cx="493712" cy="212725"/>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Actual</a:t>
            </a:r>
          </a:p>
        </p:txBody>
      </p:sp>
    </p:spTree>
    <p:custDataLst>
      <p:tags r:id="rId2"/>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ChangeArrowheads="1"/>
          </p:cNvSpPr>
          <p:nvPr/>
        </p:nvSpPr>
        <p:spPr bwMode="auto">
          <a:xfrm>
            <a:off x="530225" y="784225"/>
            <a:ext cx="7631113" cy="468313"/>
          </a:xfrm>
          <a:prstGeom prst="rect">
            <a:avLst/>
          </a:prstGeom>
          <a:solidFill>
            <a:srgbClr val="FFFFFF"/>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76" name="Freeform 3"/>
          <p:cNvSpPr>
            <a:spLocks/>
          </p:cNvSpPr>
          <p:nvPr/>
        </p:nvSpPr>
        <p:spPr bwMode="auto">
          <a:xfrm>
            <a:off x="3008313" y="2339975"/>
            <a:ext cx="1085850" cy="195263"/>
          </a:xfrm>
          <a:custGeom>
            <a:avLst/>
            <a:gdLst>
              <a:gd name="T0" fmla="*/ 1442519150 w 800"/>
              <a:gd name="T1" fmla="*/ 0 h 135"/>
              <a:gd name="T2" fmla="*/ 0 w 800"/>
              <a:gd name="T3" fmla="*/ 282426957 h 135"/>
              <a:gd name="T4" fmla="*/ 1473837778 w 800"/>
              <a:gd name="T5" fmla="*/ 263597818 h 135"/>
              <a:gd name="T6" fmla="*/ 0 60000 65536"/>
              <a:gd name="T7" fmla="*/ 0 60000 65536"/>
              <a:gd name="T8" fmla="*/ 0 60000 65536"/>
              <a:gd name="T9" fmla="*/ 0 w 800"/>
              <a:gd name="T10" fmla="*/ 0 h 135"/>
              <a:gd name="T11" fmla="*/ 800 w 800"/>
              <a:gd name="T12" fmla="*/ 135 h 135"/>
            </a:gdLst>
            <a:ahLst/>
            <a:cxnLst>
              <a:cxn ang="T6">
                <a:pos x="T0" y="T1"/>
              </a:cxn>
              <a:cxn ang="T7">
                <a:pos x="T2" y="T3"/>
              </a:cxn>
              <a:cxn ang="T8">
                <a:pos x="T4" y="T5"/>
              </a:cxn>
            </a:cxnLst>
            <a:rect l="T9" t="T10" r="T11" b="T12"/>
            <a:pathLst>
              <a:path w="800" h="135">
                <a:moveTo>
                  <a:pt x="783" y="0"/>
                </a:moveTo>
                <a:lnTo>
                  <a:pt x="0" y="135"/>
                </a:lnTo>
                <a:lnTo>
                  <a:pt x="800" y="126"/>
                </a:lnTo>
              </a:path>
            </a:pathLst>
          </a:custGeom>
          <a:solidFill>
            <a:schemeClr val="tx1"/>
          </a:solid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77" name="Oval 4"/>
          <p:cNvSpPr>
            <a:spLocks noChangeArrowheads="1"/>
          </p:cNvSpPr>
          <p:nvPr/>
        </p:nvSpPr>
        <p:spPr bwMode="auto">
          <a:xfrm>
            <a:off x="3317875" y="2001838"/>
            <a:ext cx="1258888" cy="860425"/>
          </a:xfrm>
          <a:prstGeom prst="ellipse">
            <a:avLst/>
          </a:prstGeom>
          <a:solidFill>
            <a:schemeClr val="accent1"/>
          </a:solid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78" name="McK Message"/>
          <p:cNvSpPr>
            <a:spLocks noChangeArrowheads="1"/>
          </p:cNvSpPr>
          <p:nvPr/>
        </p:nvSpPr>
        <p:spPr bwMode="auto">
          <a:xfrm>
            <a:off x="642938" y="933450"/>
            <a:ext cx="7432675" cy="192088"/>
          </a:xfrm>
          <a:prstGeom prst="rect">
            <a:avLst/>
          </a:prstGeom>
          <a:noFill/>
          <a:ln w="9525">
            <a:noFill/>
            <a:miter lim="800000"/>
            <a:headEnd/>
            <a:tailEnd/>
          </a:ln>
        </p:spPr>
        <p:txBody>
          <a:bodyPr lIns="0" tIns="0" rIns="0" bIns="0"/>
          <a:lstStyle/>
          <a:p>
            <a:pPr defTabSz="801688" eaLnBrk="0" hangingPunct="0"/>
            <a:r>
              <a:rPr lang="en-GB" sz="1100" smtClean="0">
                <a:solidFill>
                  <a:srgbClr val="000000"/>
                </a:solidFill>
                <a:latin typeface="Arial" charset="0"/>
                <a:ea typeface="ＭＳ Ｐゴシック" charset="-128"/>
              </a:rPr>
              <a:t>Opportunity:</a:t>
            </a:r>
            <a:r>
              <a:rPr lang="en-GB" sz="1100" b="0" smtClean="0">
                <a:solidFill>
                  <a:srgbClr val="000000"/>
                </a:solidFill>
                <a:latin typeface="Arial" charset="0"/>
                <a:ea typeface="ＭＳ Ｐゴシック" charset="-128"/>
              </a:rPr>
              <a:t>  Address all of the costs associated with the product lifecycle to maximise savings</a:t>
            </a:r>
          </a:p>
        </p:txBody>
      </p:sp>
      <p:graphicFrame>
        <p:nvGraphicFramePr>
          <p:cNvPr id="54274" name="Object 2"/>
          <p:cNvGraphicFramePr>
            <a:graphicFrameLocks/>
          </p:cNvGraphicFramePr>
          <p:nvPr/>
        </p:nvGraphicFramePr>
        <p:xfrm>
          <a:off x="2114550" y="2505075"/>
          <a:ext cx="1879600" cy="3856038"/>
        </p:xfrm>
        <a:graphic>
          <a:graphicData uri="http://schemas.openxmlformats.org/presentationml/2006/ole">
            <p:oleObj spid="_x0000_s123906" name="Chart" r:id="rId36" imgW="3895769" imgH="4257743" progId="MSGraph.Chart.8">
              <p:embed followColorScheme="full"/>
            </p:oleObj>
          </a:graphicData>
        </a:graphic>
      </p:graphicFrame>
      <p:sp>
        <p:nvSpPr>
          <p:cNvPr id="54279" name="Line 8"/>
          <p:cNvSpPr>
            <a:spLocks noChangeShapeType="1"/>
          </p:cNvSpPr>
          <p:nvPr/>
        </p:nvSpPr>
        <p:spPr bwMode="auto">
          <a:xfrm>
            <a:off x="2849563" y="2790825"/>
            <a:ext cx="0" cy="104775"/>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0" name="Line 9"/>
          <p:cNvSpPr>
            <a:spLocks noChangeShapeType="1"/>
          </p:cNvSpPr>
          <p:nvPr/>
        </p:nvSpPr>
        <p:spPr bwMode="auto">
          <a:xfrm>
            <a:off x="3197225" y="3067050"/>
            <a:ext cx="0" cy="104775"/>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1" name="Line 10"/>
          <p:cNvSpPr>
            <a:spLocks noChangeShapeType="1"/>
          </p:cNvSpPr>
          <p:nvPr/>
        </p:nvSpPr>
        <p:spPr bwMode="auto">
          <a:xfrm>
            <a:off x="3197225" y="3355975"/>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2" name="Line 11"/>
          <p:cNvSpPr>
            <a:spLocks noChangeShapeType="1"/>
          </p:cNvSpPr>
          <p:nvPr/>
        </p:nvSpPr>
        <p:spPr bwMode="auto">
          <a:xfrm>
            <a:off x="3267075" y="3636963"/>
            <a:ext cx="0" cy="104775"/>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3" name="Line 12"/>
          <p:cNvSpPr>
            <a:spLocks noChangeShapeType="1"/>
          </p:cNvSpPr>
          <p:nvPr/>
        </p:nvSpPr>
        <p:spPr bwMode="auto">
          <a:xfrm>
            <a:off x="3338513" y="3914775"/>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4" name="Line 13"/>
          <p:cNvSpPr>
            <a:spLocks noChangeShapeType="1"/>
          </p:cNvSpPr>
          <p:nvPr/>
        </p:nvSpPr>
        <p:spPr bwMode="auto">
          <a:xfrm>
            <a:off x="3403600" y="4202113"/>
            <a:ext cx="0" cy="103187"/>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5" name="Line 14"/>
          <p:cNvSpPr>
            <a:spLocks noChangeShapeType="1"/>
          </p:cNvSpPr>
          <p:nvPr/>
        </p:nvSpPr>
        <p:spPr bwMode="auto">
          <a:xfrm>
            <a:off x="3479800" y="4495800"/>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6" name="Line 15"/>
          <p:cNvSpPr>
            <a:spLocks noChangeShapeType="1"/>
          </p:cNvSpPr>
          <p:nvPr/>
        </p:nvSpPr>
        <p:spPr bwMode="auto">
          <a:xfrm>
            <a:off x="3544888" y="4795838"/>
            <a:ext cx="0" cy="103187"/>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7" name="Line 16"/>
          <p:cNvSpPr>
            <a:spLocks noChangeShapeType="1"/>
          </p:cNvSpPr>
          <p:nvPr/>
        </p:nvSpPr>
        <p:spPr bwMode="auto">
          <a:xfrm>
            <a:off x="3614738" y="5083175"/>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8" name="Line 17"/>
          <p:cNvSpPr>
            <a:spLocks noChangeShapeType="1"/>
          </p:cNvSpPr>
          <p:nvPr/>
        </p:nvSpPr>
        <p:spPr bwMode="auto">
          <a:xfrm>
            <a:off x="3687763" y="5365750"/>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9" name="Line 18"/>
          <p:cNvSpPr>
            <a:spLocks noChangeShapeType="1"/>
          </p:cNvSpPr>
          <p:nvPr/>
        </p:nvSpPr>
        <p:spPr bwMode="auto">
          <a:xfrm>
            <a:off x="3963988" y="5659438"/>
            <a:ext cx="0" cy="103187"/>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90" name="Text Box 19"/>
          <p:cNvSpPr txBox="1">
            <a:spLocks noChangeArrowheads="1"/>
          </p:cNvSpPr>
          <p:nvPr/>
        </p:nvSpPr>
        <p:spPr bwMode="auto">
          <a:xfrm>
            <a:off x="896938" y="2601913"/>
            <a:ext cx="550862" cy="168275"/>
          </a:xfrm>
          <a:prstGeom prst="rect">
            <a:avLst/>
          </a:prstGeom>
          <a:noFill/>
          <a:ln w="9525">
            <a:noFill/>
            <a:miter lim="800000"/>
            <a:headEnd/>
            <a:tailEnd/>
          </a:ln>
        </p:spPr>
        <p:txBody>
          <a:bodyPr wrap="none" lIns="0" tIns="0" rIns="0" bIns="0">
            <a:spAutoFit/>
          </a:bodyPr>
          <a:lstStyle/>
          <a:p>
            <a:pPr defTabSz="801688" eaLnBrk="0" hangingPunct="0"/>
            <a:r>
              <a:rPr lang="en-GB" sz="1100" b="0" smtClean="0">
                <a:solidFill>
                  <a:srgbClr val="000000"/>
                </a:solidFill>
                <a:latin typeface="Arial" charset="0"/>
                <a:ea typeface="ＭＳ Ｐゴシック" charset="-128"/>
              </a:rPr>
              <a:t>Mill price</a:t>
            </a:r>
          </a:p>
        </p:txBody>
      </p:sp>
      <p:sp>
        <p:nvSpPr>
          <p:cNvPr id="54291" name="Text Box 20"/>
          <p:cNvSpPr txBox="1">
            <a:spLocks noChangeArrowheads="1"/>
          </p:cNvSpPr>
          <p:nvPr/>
        </p:nvSpPr>
        <p:spPr bwMode="auto">
          <a:xfrm>
            <a:off x="896938" y="2843213"/>
            <a:ext cx="1109662" cy="336550"/>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Third party processing price</a:t>
            </a:r>
          </a:p>
        </p:txBody>
      </p:sp>
      <p:sp>
        <p:nvSpPr>
          <p:cNvPr id="54292" name="Text Box 21"/>
          <p:cNvSpPr txBox="1">
            <a:spLocks noChangeArrowheads="1"/>
          </p:cNvSpPr>
          <p:nvPr/>
        </p:nvSpPr>
        <p:spPr bwMode="auto">
          <a:xfrm>
            <a:off x="896938" y="3194050"/>
            <a:ext cx="1109662"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External cost</a:t>
            </a:r>
          </a:p>
        </p:txBody>
      </p:sp>
      <p:sp>
        <p:nvSpPr>
          <p:cNvPr id="54293" name="Text Box 22"/>
          <p:cNvSpPr txBox="1">
            <a:spLocks noChangeArrowheads="1"/>
          </p:cNvSpPr>
          <p:nvPr/>
        </p:nvSpPr>
        <p:spPr bwMode="auto">
          <a:xfrm>
            <a:off x="896938" y="3460750"/>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Processing/finishing</a:t>
            </a:r>
          </a:p>
        </p:txBody>
      </p:sp>
      <p:sp>
        <p:nvSpPr>
          <p:cNvPr id="54294" name="Text Box 23"/>
          <p:cNvSpPr txBox="1">
            <a:spLocks noChangeArrowheads="1"/>
          </p:cNvSpPr>
          <p:nvPr/>
        </p:nvSpPr>
        <p:spPr bwMode="auto">
          <a:xfrm>
            <a:off x="896938" y="3754438"/>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Scrap</a:t>
            </a:r>
          </a:p>
        </p:txBody>
      </p:sp>
      <p:sp>
        <p:nvSpPr>
          <p:cNvPr id="54295" name="Text Box 24"/>
          <p:cNvSpPr txBox="1">
            <a:spLocks noChangeArrowheads="1"/>
          </p:cNvSpPr>
          <p:nvPr/>
        </p:nvSpPr>
        <p:spPr bwMode="auto">
          <a:xfrm>
            <a:off x="896938" y="4025900"/>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Re-work</a:t>
            </a:r>
          </a:p>
        </p:txBody>
      </p:sp>
      <p:sp>
        <p:nvSpPr>
          <p:cNvPr id="54296" name="Text Box 25"/>
          <p:cNvSpPr txBox="1">
            <a:spLocks noChangeArrowheads="1"/>
          </p:cNvSpPr>
          <p:nvPr/>
        </p:nvSpPr>
        <p:spPr bwMode="auto">
          <a:xfrm>
            <a:off x="896938" y="4616450"/>
            <a:ext cx="1271587" cy="336550"/>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Inventory/warehouse</a:t>
            </a:r>
          </a:p>
        </p:txBody>
      </p:sp>
      <p:sp>
        <p:nvSpPr>
          <p:cNvPr id="54297" name="Text Box 26"/>
          <p:cNvSpPr txBox="1">
            <a:spLocks noChangeArrowheads="1"/>
          </p:cNvSpPr>
          <p:nvPr/>
        </p:nvSpPr>
        <p:spPr bwMode="auto">
          <a:xfrm>
            <a:off x="896938" y="4895850"/>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Transportation</a:t>
            </a:r>
          </a:p>
        </p:txBody>
      </p:sp>
      <p:sp>
        <p:nvSpPr>
          <p:cNvPr id="54298" name="Text Box 27"/>
          <p:cNvSpPr txBox="1">
            <a:spLocks noChangeArrowheads="1"/>
          </p:cNvSpPr>
          <p:nvPr/>
        </p:nvSpPr>
        <p:spPr bwMode="auto">
          <a:xfrm>
            <a:off x="896938" y="5445125"/>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Overhead</a:t>
            </a:r>
          </a:p>
        </p:txBody>
      </p:sp>
      <p:sp>
        <p:nvSpPr>
          <p:cNvPr id="54299" name="Text Box 28"/>
          <p:cNvSpPr txBox="1">
            <a:spLocks noChangeArrowheads="1"/>
          </p:cNvSpPr>
          <p:nvPr/>
        </p:nvSpPr>
        <p:spPr bwMode="auto">
          <a:xfrm>
            <a:off x="896938" y="5697538"/>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Internal cost</a:t>
            </a:r>
          </a:p>
        </p:txBody>
      </p:sp>
      <p:sp>
        <p:nvSpPr>
          <p:cNvPr id="54300" name="Text Box 29"/>
          <p:cNvSpPr txBox="1">
            <a:spLocks noChangeArrowheads="1"/>
          </p:cNvSpPr>
          <p:nvPr/>
        </p:nvSpPr>
        <p:spPr bwMode="auto">
          <a:xfrm>
            <a:off x="885825" y="6010275"/>
            <a:ext cx="1271588" cy="336550"/>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Total cost of ownership</a:t>
            </a:r>
          </a:p>
        </p:txBody>
      </p:sp>
      <p:sp>
        <p:nvSpPr>
          <p:cNvPr id="54301" name="McK Footnote"/>
          <p:cNvSpPr>
            <a:spLocks noChangeArrowheads="1"/>
          </p:cNvSpPr>
          <p:nvPr/>
        </p:nvSpPr>
        <p:spPr bwMode="auto">
          <a:xfrm>
            <a:off x="849313" y="6318250"/>
            <a:ext cx="7431087" cy="273050"/>
          </a:xfrm>
          <a:prstGeom prst="rect">
            <a:avLst/>
          </a:prstGeom>
          <a:noFill/>
          <a:ln w="9525">
            <a:noFill/>
            <a:miter lim="800000"/>
            <a:headEnd/>
            <a:tailEnd/>
          </a:ln>
        </p:spPr>
        <p:txBody>
          <a:bodyPr lIns="0" tIns="0" rIns="0" bIns="0" anchor="b"/>
          <a:lstStyle/>
          <a:p>
            <a:pPr marL="400050" indent="-400050" defTabSz="801688" eaLnBrk="0" hangingPunct="0">
              <a:spcAft>
                <a:spcPts val="200"/>
              </a:spcAft>
              <a:tabLst>
                <a:tab pos="350838" algn="r"/>
              </a:tabLst>
            </a:pPr>
            <a:r>
              <a:rPr lang="en-GB" sz="800" b="0" smtClean="0">
                <a:solidFill>
                  <a:srgbClr val="000000"/>
                </a:solidFill>
                <a:latin typeface="Arial" charset="0"/>
                <a:ea typeface="ＭＳ Ｐゴシック" charset="-128"/>
              </a:rPr>
              <a:t>	</a:t>
            </a:r>
          </a:p>
          <a:p>
            <a:pPr marL="400050" indent="-400050" defTabSz="801688" eaLnBrk="0" hangingPunct="0">
              <a:tabLst>
                <a:tab pos="350838" algn="r"/>
              </a:tabLst>
            </a:pPr>
            <a:r>
              <a:rPr lang="en-GB" sz="800" b="0" smtClean="0">
                <a:solidFill>
                  <a:srgbClr val="000000"/>
                </a:solidFill>
                <a:latin typeface="Arial" charset="0"/>
                <a:ea typeface="ＭＳ Ｐゴシック" charset="-128"/>
              </a:rPr>
              <a:t>	Source:	1998 Data Book; procurement organisation</a:t>
            </a:r>
          </a:p>
        </p:txBody>
      </p:sp>
      <p:sp>
        <p:nvSpPr>
          <p:cNvPr id="54302" name="Text Box 31"/>
          <p:cNvSpPr txBox="1">
            <a:spLocks noChangeArrowheads="1"/>
          </p:cNvSpPr>
          <p:nvPr/>
        </p:nvSpPr>
        <p:spPr bwMode="auto">
          <a:xfrm>
            <a:off x="3273425" y="3190875"/>
            <a:ext cx="390525"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a:t>
            </a:r>
            <a:r>
              <a:rPr lang="en-US" sz="1100" b="0" smtClean="0">
                <a:solidFill>
                  <a:srgbClr val="000000"/>
                </a:solidFill>
                <a:latin typeface="Arial" charset="0"/>
                <a:ea typeface="ＭＳ Ｐゴシック" charset="-128"/>
              </a:rPr>
              <a:t>___</a:t>
            </a:r>
            <a:endParaRPr lang="en-GB" sz="1100" b="0" smtClean="0">
              <a:solidFill>
                <a:srgbClr val="000000"/>
              </a:solidFill>
              <a:latin typeface="Arial" charset="0"/>
              <a:ea typeface="ＭＳ Ｐゴシック" charset="-128"/>
            </a:endParaRPr>
          </a:p>
        </p:txBody>
      </p:sp>
      <p:sp>
        <p:nvSpPr>
          <p:cNvPr id="54303" name="Text Box 32"/>
          <p:cNvSpPr txBox="1">
            <a:spLocks noChangeArrowheads="1"/>
          </p:cNvSpPr>
          <p:nvPr/>
        </p:nvSpPr>
        <p:spPr bwMode="auto">
          <a:xfrm>
            <a:off x="4681538" y="2151063"/>
            <a:ext cx="450850" cy="168275"/>
          </a:xfrm>
          <a:prstGeom prst="rect">
            <a:avLst/>
          </a:prstGeom>
          <a:noFill/>
          <a:ln w="9525">
            <a:noFill/>
            <a:miter lim="800000"/>
            <a:headEnd/>
            <a:tailEnd/>
          </a:ln>
        </p:spPr>
        <p:txBody>
          <a:bodyPr wrap="none" lIns="0" tIns="0" rIns="0" bIns="0">
            <a:spAutoFit/>
          </a:bodyPr>
          <a:lstStyle/>
          <a:p>
            <a:pPr defTabSz="801688" eaLnBrk="0" hangingPunct="0"/>
            <a:r>
              <a:rPr lang="en-GB" sz="1100" smtClean="0">
                <a:solidFill>
                  <a:srgbClr val="000000"/>
                </a:solidFill>
                <a:latin typeface="Arial" charset="0"/>
                <a:ea typeface="ＭＳ Ｐゴシック" charset="-128"/>
              </a:rPr>
              <a:t>Levers</a:t>
            </a:r>
          </a:p>
        </p:txBody>
      </p:sp>
      <p:sp>
        <p:nvSpPr>
          <p:cNvPr id="54304" name="Text Box 33"/>
          <p:cNvSpPr txBox="1">
            <a:spLocks noChangeArrowheads="1"/>
          </p:cNvSpPr>
          <p:nvPr/>
        </p:nvSpPr>
        <p:spPr bwMode="auto">
          <a:xfrm>
            <a:off x="6623050" y="2151063"/>
            <a:ext cx="1047750" cy="168275"/>
          </a:xfrm>
          <a:prstGeom prst="rect">
            <a:avLst/>
          </a:prstGeom>
          <a:noFill/>
          <a:ln w="9525">
            <a:noFill/>
            <a:miter lim="800000"/>
            <a:headEnd/>
            <a:tailEnd/>
          </a:ln>
        </p:spPr>
        <p:txBody>
          <a:bodyPr wrap="none" lIns="0" tIns="0" rIns="0" bIns="0">
            <a:spAutoFit/>
          </a:bodyPr>
          <a:lstStyle/>
          <a:p>
            <a:pPr defTabSz="801688" eaLnBrk="0" hangingPunct="0"/>
            <a:r>
              <a:rPr lang="en-GB" sz="1100" smtClean="0">
                <a:solidFill>
                  <a:srgbClr val="000000"/>
                </a:solidFill>
                <a:latin typeface="Arial" charset="0"/>
                <a:ea typeface="ＭＳ Ｐゴシック" charset="-128"/>
              </a:rPr>
              <a:t>Responsibility</a:t>
            </a:r>
            <a:r>
              <a:rPr lang="en-GB" sz="1100" smtClean="0">
                <a:solidFill>
                  <a:srgbClr val="000000"/>
                </a:solidFill>
                <a:latin typeface="ヒラギノ角ゴ Pro W3" charset="-128"/>
                <a:ea typeface="ＭＳ Ｐゴシック" charset="-128"/>
              </a:rPr>
              <a:t/>
            </a:r>
            <a:endParaRPr lang="en-GB" sz="1100" smtClean="0">
              <a:solidFill>
                <a:srgbClr val="000000"/>
              </a:solidFill>
              <a:latin typeface="Arial" charset="0"/>
              <a:ea typeface="ＭＳ Ｐゴシック" charset="-128"/>
            </a:endParaRPr>
          </a:p>
        </p:txBody>
      </p:sp>
      <p:sp>
        <p:nvSpPr>
          <p:cNvPr id="54305" name="Text Box 34"/>
          <p:cNvSpPr txBox="1">
            <a:spLocks noChangeArrowheads="1"/>
          </p:cNvSpPr>
          <p:nvPr/>
        </p:nvSpPr>
        <p:spPr bwMode="auto">
          <a:xfrm>
            <a:off x="8226425" y="2120900"/>
            <a:ext cx="504825" cy="168275"/>
          </a:xfrm>
          <a:prstGeom prst="rect">
            <a:avLst/>
          </a:prstGeom>
          <a:noFill/>
          <a:ln w="9525">
            <a:noFill/>
            <a:miter lim="800000"/>
            <a:headEnd/>
            <a:tailEnd/>
          </a:ln>
        </p:spPr>
        <p:txBody>
          <a:bodyPr wrap="none" lIns="0" tIns="0" rIns="0" bIns="0">
            <a:spAutoFit/>
          </a:bodyPr>
          <a:lstStyle/>
          <a:p>
            <a:pPr defTabSz="801688" eaLnBrk="0" hangingPunct="0"/>
            <a:r>
              <a:rPr lang="en-GB" sz="1100" smtClean="0">
                <a:solidFill>
                  <a:srgbClr val="000000"/>
                </a:solidFill>
                <a:latin typeface="Arial" charset="0"/>
                <a:ea typeface="ＭＳ Ｐゴシック" charset="-128"/>
              </a:rPr>
              <a:t>Utilised</a:t>
            </a:r>
          </a:p>
        </p:txBody>
      </p:sp>
      <p:sp>
        <p:nvSpPr>
          <p:cNvPr id="54306" name="Rectangle 35"/>
          <p:cNvSpPr>
            <a:spLocks noChangeArrowheads="1"/>
          </p:cNvSpPr>
          <p:nvPr>
            <p:custDataLst>
              <p:tags r:id="rId3"/>
            </p:custDataLst>
          </p:nvPr>
        </p:nvSpPr>
        <p:spPr bwMode="auto">
          <a:xfrm>
            <a:off x="4722813" y="2457450"/>
            <a:ext cx="2238375" cy="401638"/>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Standardise material specs</a:t>
            </a:r>
          </a:p>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Negotiate out profit</a:t>
            </a:r>
          </a:p>
        </p:txBody>
      </p:sp>
      <p:sp>
        <p:nvSpPr>
          <p:cNvPr id="54307" name="Rectangle 36"/>
          <p:cNvSpPr>
            <a:spLocks noChangeArrowheads="1"/>
          </p:cNvSpPr>
          <p:nvPr>
            <p:custDataLst>
              <p:tags r:id="rId4"/>
            </p:custDataLst>
          </p:nvPr>
        </p:nvSpPr>
        <p:spPr bwMode="auto">
          <a:xfrm>
            <a:off x="6623050" y="2457450"/>
            <a:ext cx="1774825"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Char char="·"/>
            </a:pPr>
            <a:r>
              <a:rPr lang="en-GB" sz="1200" b="0" smtClean="0">
                <a:solidFill>
                  <a:srgbClr val="000000"/>
                </a:solidFill>
                <a:latin typeface="Arial" charset="0"/>
                <a:ea typeface="ＭＳ Ｐゴシック" charset="-128"/>
              </a:rPr>
              <a:t>Technical Procurement</a:t>
            </a:r>
          </a:p>
        </p:txBody>
      </p:sp>
      <p:sp>
        <p:nvSpPr>
          <p:cNvPr id="54308" name="Rectangle 37"/>
          <p:cNvSpPr>
            <a:spLocks noChangeArrowheads="1"/>
          </p:cNvSpPr>
          <p:nvPr>
            <p:custDataLst>
              <p:tags r:id="rId5"/>
            </p:custDataLst>
          </p:nvPr>
        </p:nvSpPr>
        <p:spPr bwMode="auto">
          <a:xfrm>
            <a:off x="8085138" y="2478088"/>
            <a:ext cx="661987" cy="401637"/>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No</a:t>
            </a:r>
          </a:p>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Yes</a:t>
            </a:r>
          </a:p>
        </p:txBody>
      </p:sp>
      <p:sp>
        <p:nvSpPr>
          <p:cNvPr id="54309" name="Rectangle 38"/>
          <p:cNvSpPr>
            <a:spLocks noChangeArrowheads="1"/>
          </p:cNvSpPr>
          <p:nvPr>
            <p:custDataLst>
              <p:tags r:id="rId6"/>
            </p:custDataLst>
          </p:nvPr>
        </p:nvSpPr>
        <p:spPr bwMode="auto">
          <a:xfrm>
            <a:off x="4722813" y="2805113"/>
            <a:ext cx="2205037" cy="401637"/>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Standardise product specs</a:t>
            </a:r>
          </a:p>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Negotiate out profit</a:t>
            </a:r>
          </a:p>
        </p:txBody>
      </p:sp>
      <p:sp>
        <p:nvSpPr>
          <p:cNvPr id="54310" name="Rectangle 39"/>
          <p:cNvSpPr>
            <a:spLocks noChangeArrowheads="1"/>
          </p:cNvSpPr>
          <p:nvPr>
            <p:custDataLst>
              <p:tags r:id="rId7"/>
            </p:custDataLst>
          </p:nvPr>
        </p:nvSpPr>
        <p:spPr bwMode="auto">
          <a:xfrm>
            <a:off x="6623050" y="2805113"/>
            <a:ext cx="1701800"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Technical Procurement</a:t>
            </a:r>
          </a:p>
        </p:txBody>
      </p:sp>
      <p:sp>
        <p:nvSpPr>
          <p:cNvPr id="54311" name="Rectangle 40"/>
          <p:cNvSpPr>
            <a:spLocks noChangeArrowheads="1"/>
          </p:cNvSpPr>
          <p:nvPr>
            <p:custDataLst>
              <p:tags r:id="rId8"/>
            </p:custDataLst>
          </p:nvPr>
        </p:nvSpPr>
        <p:spPr bwMode="auto">
          <a:xfrm>
            <a:off x="8124825" y="2835275"/>
            <a:ext cx="661988" cy="401638"/>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No</a:t>
            </a:r>
          </a:p>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Yes</a:t>
            </a:r>
          </a:p>
        </p:txBody>
      </p:sp>
      <p:sp>
        <p:nvSpPr>
          <p:cNvPr id="54312" name="Rectangle 41"/>
          <p:cNvSpPr>
            <a:spLocks noChangeArrowheads="1"/>
          </p:cNvSpPr>
          <p:nvPr>
            <p:custDataLst>
              <p:tags r:id="rId9"/>
            </p:custDataLst>
          </p:nvPr>
        </p:nvSpPr>
        <p:spPr bwMode="auto">
          <a:xfrm>
            <a:off x="4722813" y="3663950"/>
            <a:ext cx="2433637"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Reduce overlap with suppliers</a:t>
            </a:r>
          </a:p>
        </p:txBody>
      </p:sp>
      <p:sp>
        <p:nvSpPr>
          <p:cNvPr id="54313" name="Rectangle 42"/>
          <p:cNvSpPr>
            <a:spLocks noChangeArrowheads="1"/>
          </p:cNvSpPr>
          <p:nvPr>
            <p:custDataLst>
              <p:tags r:id="rId10"/>
            </p:custDataLst>
          </p:nvPr>
        </p:nvSpPr>
        <p:spPr bwMode="auto">
          <a:xfrm>
            <a:off x="6623050" y="3663950"/>
            <a:ext cx="19367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Manufacturing</a:t>
            </a:r>
          </a:p>
        </p:txBody>
      </p:sp>
      <p:sp>
        <p:nvSpPr>
          <p:cNvPr id="54314" name="Rectangle 43"/>
          <p:cNvSpPr>
            <a:spLocks noChangeArrowheads="1"/>
          </p:cNvSpPr>
          <p:nvPr>
            <p:custDataLst>
              <p:tags r:id="rId11"/>
            </p:custDataLst>
          </p:nvPr>
        </p:nvSpPr>
        <p:spPr bwMode="auto">
          <a:xfrm>
            <a:off x="8204200" y="3716338"/>
            <a:ext cx="595313"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No</a:t>
            </a:r>
          </a:p>
        </p:txBody>
      </p:sp>
      <p:sp>
        <p:nvSpPr>
          <p:cNvPr id="54315" name="Rectangle 44"/>
          <p:cNvSpPr>
            <a:spLocks noChangeArrowheads="1"/>
          </p:cNvSpPr>
          <p:nvPr>
            <p:custDataLst>
              <p:tags r:id="rId12"/>
            </p:custDataLst>
          </p:nvPr>
        </p:nvSpPr>
        <p:spPr bwMode="auto">
          <a:xfrm>
            <a:off x="4722813" y="3944938"/>
            <a:ext cx="1585912"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Track and reduce</a:t>
            </a:r>
          </a:p>
        </p:txBody>
      </p:sp>
      <p:sp>
        <p:nvSpPr>
          <p:cNvPr id="54316" name="Rectangle 45"/>
          <p:cNvSpPr>
            <a:spLocks noChangeArrowheads="1"/>
          </p:cNvSpPr>
          <p:nvPr>
            <p:custDataLst>
              <p:tags r:id="rId13"/>
            </p:custDataLst>
          </p:nvPr>
        </p:nvSpPr>
        <p:spPr bwMode="auto">
          <a:xfrm>
            <a:off x="6623050" y="3944938"/>
            <a:ext cx="1793875" cy="182562"/>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Manufacturing</a:t>
            </a:r>
          </a:p>
        </p:txBody>
      </p:sp>
      <p:sp>
        <p:nvSpPr>
          <p:cNvPr id="54317" name="Rectangle 46"/>
          <p:cNvSpPr>
            <a:spLocks noChangeArrowheads="1"/>
          </p:cNvSpPr>
          <p:nvPr>
            <p:custDataLst>
              <p:tags r:id="rId14"/>
            </p:custDataLst>
          </p:nvPr>
        </p:nvSpPr>
        <p:spPr bwMode="auto">
          <a:xfrm>
            <a:off x="8166100" y="3944938"/>
            <a:ext cx="704850"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18" name="Rectangle 47"/>
          <p:cNvSpPr>
            <a:spLocks noChangeArrowheads="1"/>
          </p:cNvSpPr>
          <p:nvPr>
            <p:custDataLst>
              <p:tags r:id="rId15"/>
            </p:custDataLst>
          </p:nvPr>
        </p:nvSpPr>
        <p:spPr bwMode="auto">
          <a:xfrm>
            <a:off x="4722813" y="4241800"/>
            <a:ext cx="1585912"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Track and reduce</a:t>
            </a:r>
          </a:p>
        </p:txBody>
      </p:sp>
      <p:sp>
        <p:nvSpPr>
          <p:cNvPr id="54319" name="Rectangle 48"/>
          <p:cNvSpPr>
            <a:spLocks noChangeArrowheads="1"/>
          </p:cNvSpPr>
          <p:nvPr>
            <p:custDataLst>
              <p:tags r:id="rId16"/>
            </p:custDataLst>
          </p:nvPr>
        </p:nvSpPr>
        <p:spPr bwMode="auto">
          <a:xfrm>
            <a:off x="6623050" y="4241800"/>
            <a:ext cx="1671638"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Manufacturing</a:t>
            </a:r>
          </a:p>
        </p:txBody>
      </p:sp>
      <p:sp>
        <p:nvSpPr>
          <p:cNvPr id="54320" name="Rectangle 49"/>
          <p:cNvSpPr>
            <a:spLocks noChangeArrowheads="1"/>
          </p:cNvSpPr>
          <p:nvPr>
            <p:custDataLst>
              <p:tags r:id="rId17"/>
            </p:custDataLst>
          </p:nvPr>
        </p:nvSpPr>
        <p:spPr bwMode="auto">
          <a:xfrm>
            <a:off x="8166100" y="4241800"/>
            <a:ext cx="704850"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21" name="Rectangle 50"/>
          <p:cNvSpPr>
            <a:spLocks noChangeArrowheads="1"/>
          </p:cNvSpPr>
          <p:nvPr>
            <p:custDataLst>
              <p:tags r:id="rId18"/>
            </p:custDataLst>
          </p:nvPr>
        </p:nvSpPr>
        <p:spPr bwMode="auto">
          <a:xfrm>
            <a:off x="4722813" y="4521200"/>
            <a:ext cx="2433637"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Reduce overlap with suppliers</a:t>
            </a:r>
          </a:p>
        </p:txBody>
      </p:sp>
      <p:sp>
        <p:nvSpPr>
          <p:cNvPr id="54322" name="Rectangle 51"/>
          <p:cNvSpPr>
            <a:spLocks noChangeArrowheads="1"/>
          </p:cNvSpPr>
          <p:nvPr>
            <p:custDataLst>
              <p:tags r:id="rId19"/>
            </p:custDataLst>
          </p:nvPr>
        </p:nvSpPr>
        <p:spPr bwMode="auto">
          <a:xfrm>
            <a:off x="6870700" y="4521200"/>
            <a:ext cx="11747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Technical</a:t>
            </a:r>
          </a:p>
        </p:txBody>
      </p:sp>
      <p:sp>
        <p:nvSpPr>
          <p:cNvPr id="54323" name="Rectangle 52"/>
          <p:cNvSpPr>
            <a:spLocks noChangeArrowheads="1"/>
          </p:cNvSpPr>
          <p:nvPr>
            <p:custDataLst>
              <p:tags r:id="rId20"/>
            </p:custDataLst>
          </p:nvPr>
        </p:nvSpPr>
        <p:spPr bwMode="auto">
          <a:xfrm>
            <a:off x="8166100" y="4521200"/>
            <a:ext cx="704850"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24" name="Rectangle 53"/>
          <p:cNvSpPr>
            <a:spLocks noChangeArrowheads="1"/>
          </p:cNvSpPr>
          <p:nvPr>
            <p:custDataLst>
              <p:tags r:id="rId21"/>
            </p:custDataLst>
          </p:nvPr>
        </p:nvSpPr>
        <p:spPr bwMode="auto">
          <a:xfrm>
            <a:off x="4722813" y="4810125"/>
            <a:ext cx="2206625"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Standardise parts/manage schedule adherence</a:t>
            </a:r>
          </a:p>
        </p:txBody>
      </p:sp>
      <p:sp>
        <p:nvSpPr>
          <p:cNvPr id="54325" name="Rectangle 54"/>
          <p:cNvSpPr>
            <a:spLocks noChangeArrowheads="1"/>
          </p:cNvSpPr>
          <p:nvPr>
            <p:custDataLst>
              <p:tags r:id="rId22"/>
            </p:custDataLst>
          </p:nvPr>
        </p:nvSpPr>
        <p:spPr bwMode="auto">
          <a:xfrm>
            <a:off x="6664325" y="4810125"/>
            <a:ext cx="11747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Logistics</a:t>
            </a:r>
          </a:p>
        </p:txBody>
      </p:sp>
      <p:sp>
        <p:nvSpPr>
          <p:cNvPr id="54326" name="Rectangle 55"/>
          <p:cNvSpPr>
            <a:spLocks noChangeArrowheads="1"/>
          </p:cNvSpPr>
          <p:nvPr>
            <p:custDataLst>
              <p:tags r:id="rId23"/>
            </p:custDataLst>
          </p:nvPr>
        </p:nvSpPr>
        <p:spPr bwMode="auto">
          <a:xfrm>
            <a:off x="8166100" y="4810125"/>
            <a:ext cx="704850"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27" name="Rectangle 56"/>
          <p:cNvSpPr>
            <a:spLocks noChangeArrowheads="1"/>
          </p:cNvSpPr>
          <p:nvPr>
            <p:custDataLst>
              <p:tags r:id="rId24"/>
            </p:custDataLst>
          </p:nvPr>
        </p:nvSpPr>
        <p:spPr bwMode="auto">
          <a:xfrm>
            <a:off x="4681538" y="5167313"/>
            <a:ext cx="2236787"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Track material flow and minimise movement</a:t>
            </a:r>
          </a:p>
        </p:txBody>
      </p:sp>
      <p:sp>
        <p:nvSpPr>
          <p:cNvPr id="54328" name="Rectangle 57"/>
          <p:cNvSpPr>
            <a:spLocks noChangeArrowheads="1"/>
          </p:cNvSpPr>
          <p:nvPr>
            <p:custDataLst>
              <p:tags r:id="rId25"/>
            </p:custDataLst>
          </p:nvPr>
        </p:nvSpPr>
        <p:spPr bwMode="auto">
          <a:xfrm>
            <a:off x="6623050" y="5167313"/>
            <a:ext cx="1530350"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Logistics/manu-facturing</a:t>
            </a:r>
          </a:p>
        </p:txBody>
      </p:sp>
      <p:sp>
        <p:nvSpPr>
          <p:cNvPr id="54329" name="Rectangle 58"/>
          <p:cNvSpPr>
            <a:spLocks noChangeArrowheads="1"/>
          </p:cNvSpPr>
          <p:nvPr>
            <p:custDataLst>
              <p:tags r:id="rId26"/>
            </p:custDataLst>
          </p:nvPr>
        </p:nvSpPr>
        <p:spPr bwMode="auto">
          <a:xfrm>
            <a:off x="8166100" y="5167313"/>
            <a:ext cx="704850"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30" name="Rectangle 59"/>
          <p:cNvSpPr>
            <a:spLocks noChangeArrowheads="1"/>
          </p:cNvSpPr>
          <p:nvPr>
            <p:custDataLst>
              <p:tags r:id="rId27"/>
            </p:custDataLst>
          </p:nvPr>
        </p:nvSpPr>
        <p:spPr bwMode="auto">
          <a:xfrm>
            <a:off x="4681538" y="5537200"/>
            <a:ext cx="1627187"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Track and manage</a:t>
            </a:r>
          </a:p>
        </p:txBody>
      </p:sp>
      <p:sp>
        <p:nvSpPr>
          <p:cNvPr id="54331" name="Rectangle 60"/>
          <p:cNvSpPr>
            <a:spLocks noChangeArrowheads="1"/>
          </p:cNvSpPr>
          <p:nvPr>
            <p:custDataLst>
              <p:tags r:id="rId28"/>
            </p:custDataLst>
          </p:nvPr>
        </p:nvSpPr>
        <p:spPr bwMode="auto">
          <a:xfrm>
            <a:off x="6664325" y="5537200"/>
            <a:ext cx="14287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Manufacturing</a:t>
            </a:r>
          </a:p>
        </p:txBody>
      </p:sp>
      <p:sp>
        <p:nvSpPr>
          <p:cNvPr id="54332" name="Rectangle 61"/>
          <p:cNvSpPr>
            <a:spLocks noChangeArrowheads="1"/>
          </p:cNvSpPr>
          <p:nvPr>
            <p:custDataLst>
              <p:tags r:id="rId29"/>
            </p:custDataLst>
          </p:nvPr>
        </p:nvSpPr>
        <p:spPr bwMode="auto">
          <a:xfrm>
            <a:off x="8207375" y="5537200"/>
            <a:ext cx="704850"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33" name="Rectangle 62"/>
          <p:cNvSpPr>
            <a:spLocks noChangeArrowheads="1"/>
          </p:cNvSpPr>
          <p:nvPr>
            <p:custDataLst>
              <p:tags r:id="rId30"/>
            </p:custDataLst>
          </p:nvPr>
        </p:nvSpPr>
        <p:spPr bwMode="auto">
          <a:xfrm>
            <a:off x="4781550" y="6169025"/>
            <a:ext cx="36893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Co-ordinate across functions to minimise TCO</a:t>
            </a:r>
          </a:p>
        </p:txBody>
      </p:sp>
      <p:sp>
        <p:nvSpPr>
          <p:cNvPr id="54334" name="Line 63"/>
          <p:cNvSpPr>
            <a:spLocks noChangeShapeType="1"/>
          </p:cNvSpPr>
          <p:nvPr/>
        </p:nvSpPr>
        <p:spPr bwMode="auto">
          <a:xfrm>
            <a:off x="4675188" y="2327275"/>
            <a:ext cx="4078287" cy="0"/>
          </a:xfrm>
          <a:prstGeom prst="line">
            <a:avLst/>
          </a:pr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335" name="Text Box 64"/>
          <p:cNvSpPr txBox="1">
            <a:spLocks noChangeArrowheads="1"/>
          </p:cNvSpPr>
          <p:nvPr/>
        </p:nvSpPr>
        <p:spPr bwMode="auto">
          <a:xfrm>
            <a:off x="3208338" y="2101850"/>
            <a:ext cx="1479550" cy="673100"/>
          </a:xfrm>
          <a:prstGeom prst="rect">
            <a:avLst/>
          </a:prstGeom>
          <a:noFill/>
          <a:ln w="9525">
            <a:noFill/>
            <a:miter lim="800000"/>
            <a:headEnd/>
            <a:tailEnd/>
          </a:ln>
        </p:spPr>
        <p:txBody>
          <a:bodyPr lIns="0" tIns="0" rIns="0" bIns="0">
            <a:spAutoFit/>
          </a:bodyPr>
          <a:lstStyle/>
          <a:p>
            <a:pPr algn="ctr" defTabSz="801688" eaLnBrk="0" hangingPunct="0"/>
            <a:r>
              <a:rPr lang="en-GB" sz="1100" smtClean="0">
                <a:solidFill>
                  <a:srgbClr val="000000"/>
                </a:solidFill>
                <a:latin typeface="Arial" charset="0"/>
                <a:ea typeface="ＭＳ Ｐゴシック" charset="-128"/>
              </a:rPr>
              <a:t>Primary lever </a:t>
            </a:r>
            <a:br>
              <a:rPr lang="en-GB" sz="1100" smtClean="0">
                <a:solidFill>
                  <a:srgbClr val="000000"/>
                </a:solidFill>
                <a:latin typeface="Arial" charset="0"/>
                <a:ea typeface="ＭＳ Ｐゴシック" charset="-128"/>
              </a:rPr>
            </a:br>
            <a:r>
              <a:rPr lang="en-GB" sz="1100" smtClean="0">
                <a:solidFill>
                  <a:srgbClr val="000000"/>
                </a:solidFill>
                <a:latin typeface="Arial" charset="0"/>
                <a:ea typeface="ＭＳ Ｐゴシック" charset="-128"/>
              </a:rPr>
              <a:t>focussed on by procurement organisation</a:t>
            </a:r>
          </a:p>
        </p:txBody>
      </p:sp>
      <p:sp>
        <p:nvSpPr>
          <p:cNvPr id="54336" name="Line 65"/>
          <p:cNvSpPr>
            <a:spLocks noChangeShapeType="1"/>
          </p:cNvSpPr>
          <p:nvPr/>
        </p:nvSpPr>
        <p:spPr bwMode="auto">
          <a:xfrm>
            <a:off x="3963988" y="5935663"/>
            <a:ext cx="0" cy="103187"/>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337" name="Text Box 66"/>
          <p:cNvSpPr txBox="1">
            <a:spLocks noChangeArrowheads="1"/>
          </p:cNvSpPr>
          <p:nvPr/>
        </p:nvSpPr>
        <p:spPr bwMode="auto">
          <a:xfrm>
            <a:off x="896938" y="4310063"/>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Quality check</a:t>
            </a:r>
          </a:p>
        </p:txBody>
      </p:sp>
      <p:sp>
        <p:nvSpPr>
          <p:cNvPr id="54338" name="Rectangle 67"/>
          <p:cNvSpPr>
            <a:spLocks noChangeArrowheads="1"/>
          </p:cNvSpPr>
          <p:nvPr>
            <p:custDataLst>
              <p:tags r:id="rId31"/>
            </p:custDataLst>
          </p:nvPr>
        </p:nvSpPr>
        <p:spPr bwMode="auto">
          <a:xfrm>
            <a:off x="4722813" y="3363913"/>
            <a:ext cx="2220912"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Optimise delivery schedule</a:t>
            </a:r>
          </a:p>
        </p:txBody>
      </p:sp>
      <p:sp>
        <p:nvSpPr>
          <p:cNvPr id="54339" name="Rectangle 68"/>
          <p:cNvSpPr>
            <a:spLocks noChangeArrowheads="1"/>
          </p:cNvSpPr>
          <p:nvPr>
            <p:custDataLst>
              <p:tags r:id="rId32"/>
            </p:custDataLst>
          </p:nvPr>
        </p:nvSpPr>
        <p:spPr bwMode="auto">
          <a:xfrm>
            <a:off x="6623050" y="3363913"/>
            <a:ext cx="1641475" cy="182562"/>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Char char="·"/>
            </a:pPr>
            <a:r>
              <a:rPr lang="en-GB" sz="1200" b="0" smtClean="0">
                <a:solidFill>
                  <a:srgbClr val="000000"/>
                </a:solidFill>
                <a:latin typeface="Arial" charset="0"/>
                <a:ea typeface="ＭＳ Ｐゴシック" charset="-128"/>
              </a:rPr>
              <a:t>Logistics</a:t>
            </a:r>
          </a:p>
        </p:txBody>
      </p:sp>
      <p:sp>
        <p:nvSpPr>
          <p:cNvPr id="54340" name="Rectangle 69"/>
          <p:cNvSpPr>
            <a:spLocks noChangeArrowheads="1"/>
          </p:cNvSpPr>
          <p:nvPr>
            <p:custDataLst>
              <p:tags r:id="rId33"/>
            </p:custDataLst>
          </p:nvPr>
        </p:nvSpPr>
        <p:spPr bwMode="auto">
          <a:xfrm>
            <a:off x="8124825" y="3354388"/>
            <a:ext cx="595313"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No</a:t>
            </a:r>
          </a:p>
        </p:txBody>
      </p:sp>
      <p:sp>
        <p:nvSpPr>
          <p:cNvPr id="54341" name="AutoShape 75"/>
          <p:cNvSpPr>
            <a:spLocks noChangeArrowheads="1"/>
          </p:cNvSpPr>
          <p:nvPr/>
        </p:nvSpPr>
        <p:spPr bwMode="auto">
          <a:xfrm flipV="1">
            <a:off x="5229225" y="5930900"/>
            <a:ext cx="2185988" cy="180975"/>
          </a:xfrm>
          <a:prstGeom prst="triangle">
            <a:avLst>
              <a:gd name="adj" fmla="val 50000"/>
            </a:avLst>
          </a:prstGeom>
          <a:solidFill>
            <a:schemeClr val="tx2"/>
          </a:solidFill>
          <a:ln w="9525">
            <a:no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342" name="McK Message"/>
          <p:cNvSpPr>
            <a:spLocks noChangeArrowheads="1"/>
          </p:cNvSpPr>
          <p:nvPr/>
        </p:nvSpPr>
        <p:spPr bwMode="auto">
          <a:xfrm>
            <a:off x="544513" y="0"/>
            <a:ext cx="7431087" cy="193675"/>
          </a:xfrm>
          <a:prstGeom prst="rect">
            <a:avLst/>
          </a:prstGeom>
          <a:noFill/>
          <a:ln w="9525">
            <a:noFill/>
            <a:miter lim="800000"/>
            <a:headEnd/>
            <a:tailEnd/>
          </a:ln>
        </p:spPr>
        <p:txBody>
          <a:bodyPr lIns="0" tIns="0" rIns="0" bIns="0"/>
          <a:lstStyle/>
          <a:p>
            <a:pPr defTabSz="801688" eaLnBrk="0" hangingPunct="0"/>
            <a:r>
              <a:rPr lang="en-GB" b="0" smtClean="0">
                <a:solidFill>
                  <a:srgbClr val="000000"/>
                </a:solidFill>
                <a:latin typeface="Arial" charset="0"/>
                <a:ea typeface="ＭＳ Ｐゴシック" charset="-128"/>
              </a:rPr>
              <a:t>A lack of Total Cost of Ownership focus has resulted in only a small number of savings levers being exploited</a:t>
            </a:r>
            <a:endParaRPr lang="en-GB" sz="1200" b="0" smtClean="0">
              <a:solidFill>
                <a:srgbClr val="000000"/>
              </a:solidFill>
              <a:latin typeface="Arial" charset="0"/>
              <a:ea typeface="ＭＳ Ｐゴシック" charset="-128"/>
            </a:endParaRPr>
          </a:p>
        </p:txBody>
      </p:sp>
      <p:sp>
        <p:nvSpPr>
          <p:cNvPr id="54343" name="Line 77"/>
          <p:cNvSpPr>
            <a:spLocks noChangeShapeType="1"/>
          </p:cNvSpPr>
          <p:nvPr/>
        </p:nvSpPr>
        <p:spPr bwMode="auto">
          <a:xfrm>
            <a:off x="3200400" y="3341688"/>
            <a:ext cx="0" cy="2495550"/>
          </a:xfrm>
          <a:prstGeom prst="line">
            <a:avLst/>
          </a:prstGeom>
          <a:noFill/>
          <a:ln w="9525">
            <a:solidFill>
              <a:schemeClr val="tx1"/>
            </a:solidFill>
            <a:prstDash val="dash"/>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344" name="Text Box 78"/>
          <p:cNvSpPr txBox="1">
            <a:spLocks noChangeArrowheads="1"/>
          </p:cNvSpPr>
          <p:nvPr/>
        </p:nvSpPr>
        <p:spPr bwMode="auto">
          <a:xfrm>
            <a:off x="896938" y="5181600"/>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Packaging</a:t>
            </a:r>
          </a:p>
        </p:txBody>
      </p:sp>
      <p:sp>
        <p:nvSpPr>
          <p:cNvPr id="54345" name="Text Box 81"/>
          <p:cNvSpPr txBox="1">
            <a:spLocks noChangeArrowheads="1"/>
          </p:cNvSpPr>
          <p:nvPr/>
        </p:nvSpPr>
        <p:spPr bwMode="auto">
          <a:xfrm>
            <a:off x="954088" y="1633538"/>
            <a:ext cx="1389062" cy="168275"/>
          </a:xfrm>
          <a:prstGeom prst="rect">
            <a:avLst/>
          </a:prstGeom>
          <a:noFill/>
          <a:ln w="9525">
            <a:noFill/>
            <a:miter lim="800000"/>
            <a:headEnd/>
            <a:tailEnd/>
          </a:ln>
        </p:spPr>
        <p:txBody>
          <a:bodyPr wrap="none" lIns="0" tIns="0" rIns="0" bIns="0">
            <a:spAutoFit/>
          </a:bodyPr>
          <a:lstStyle/>
          <a:p>
            <a:pPr defTabSz="801688" eaLnBrk="0" hangingPunct="0"/>
            <a:r>
              <a:rPr lang="en-GB" sz="1100" smtClean="0">
                <a:solidFill>
                  <a:srgbClr val="000000"/>
                </a:solidFill>
                <a:latin typeface="Arial" charset="0"/>
                <a:ea typeface="ＭＳ Ｐゴシック" charset="-128"/>
              </a:rPr>
              <a:t>Aluminum Example</a:t>
            </a:r>
            <a:r>
              <a:rPr lang="en-GB" sz="1100" smtClean="0">
                <a:solidFill>
                  <a:srgbClr val="000000"/>
                </a:solidFill>
                <a:latin typeface="ヒラギノ角ゴ Pro W3" charset="-128"/>
                <a:ea typeface="ＭＳ Ｐゴシック" charset="-128"/>
              </a:rPr>
              <a:t/>
            </a:r>
            <a:endParaRPr lang="en-GB" sz="1100" smtClean="0">
              <a:solidFill>
                <a:srgbClr val="000000"/>
              </a:solidFill>
              <a:latin typeface="Arial" charset="0"/>
              <a:ea typeface="ＭＳ Ｐゴシック" charset="-128"/>
            </a:endParaRPr>
          </a:p>
        </p:txBody>
      </p:sp>
    </p:spTree>
    <p:custDataLst>
      <p:tags r:id="rId2"/>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2754313" y="5676900"/>
            <a:ext cx="3584575" cy="425450"/>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3" name="Rectangle 3"/>
          <p:cNvSpPr>
            <a:spLocks noGrp="1" noChangeArrowheads="1"/>
          </p:cNvSpPr>
          <p:nvPr>
            <p:ph type="title"/>
          </p:nvPr>
        </p:nvSpPr>
        <p:spPr>
          <a:xfrm>
            <a:off x="866775" y="1111250"/>
            <a:ext cx="7431088" cy="165100"/>
          </a:xfrm>
        </p:spPr>
        <p:txBody>
          <a:bodyPr/>
          <a:lstStyle/>
          <a:p>
            <a:pPr eaLnBrk="1" hangingPunct="1"/>
            <a:r>
              <a:rPr lang="en-US" sz="2400" smtClean="0"/>
              <a:t>Estimating the Savings Opportunity requires a Triangulation of different Approaches</a:t>
            </a:r>
            <a:endParaRPr lang="en-US" smtClean="0"/>
          </a:p>
        </p:txBody>
      </p:sp>
      <p:sp>
        <p:nvSpPr>
          <p:cNvPr id="56324" name="AutoShape 4"/>
          <p:cNvSpPr>
            <a:spLocks noChangeArrowheads="1"/>
          </p:cNvSpPr>
          <p:nvPr/>
        </p:nvSpPr>
        <p:spPr bwMode="auto">
          <a:xfrm>
            <a:off x="935038" y="2982913"/>
            <a:ext cx="2808287" cy="2135187"/>
          </a:xfrm>
          <a:prstGeom prst="rightArrow">
            <a:avLst>
              <a:gd name="adj1" fmla="val 68074"/>
              <a:gd name="adj2" fmla="val 34221"/>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5" name="AutoShape 5"/>
          <p:cNvSpPr>
            <a:spLocks noChangeArrowheads="1"/>
          </p:cNvSpPr>
          <p:nvPr/>
        </p:nvSpPr>
        <p:spPr bwMode="auto">
          <a:xfrm rot="10800000">
            <a:off x="5905500" y="2759075"/>
            <a:ext cx="2432050" cy="2501900"/>
          </a:xfrm>
          <a:prstGeom prst="rightArrow">
            <a:avLst>
              <a:gd name="adj1" fmla="val 68074"/>
              <a:gd name="adj2" fmla="val 26019"/>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6" name="AutoShape 6"/>
          <p:cNvSpPr>
            <a:spLocks noChangeArrowheads="1"/>
          </p:cNvSpPr>
          <p:nvPr/>
        </p:nvSpPr>
        <p:spPr bwMode="auto">
          <a:xfrm rot="5400000">
            <a:off x="4158457" y="1172368"/>
            <a:ext cx="1149350" cy="2481263"/>
          </a:xfrm>
          <a:prstGeom prst="rightArrow">
            <a:avLst>
              <a:gd name="adj1" fmla="val 68074"/>
              <a:gd name="adj2" fmla="val 26019"/>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7" name="Oval 7"/>
          <p:cNvSpPr>
            <a:spLocks noChangeArrowheads="1"/>
          </p:cNvSpPr>
          <p:nvPr/>
        </p:nvSpPr>
        <p:spPr bwMode="auto">
          <a:xfrm>
            <a:off x="3765550" y="3013075"/>
            <a:ext cx="2124075" cy="1892300"/>
          </a:xfrm>
          <a:prstGeom prst="ellipse">
            <a:avLst/>
          </a:prstGeom>
          <a:solidFill>
            <a:schemeClr val="accent1"/>
          </a:solid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8" name="Rectangle 8"/>
          <p:cNvSpPr>
            <a:spLocks noChangeArrowheads="1"/>
          </p:cNvSpPr>
          <p:nvPr>
            <p:custDataLst>
              <p:tags r:id="rId2"/>
            </p:custDataLst>
          </p:nvPr>
        </p:nvSpPr>
        <p:spPr bwMode="auto">
          <a:xfrm>
            <a:off x="1011238" y="3349625"/>
            <a:ext cx="2763837" cy="1423988"/>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Spend profile</a:t>
            </a:r>
            <a:endParaRPr lang="en-GB" sz="1200" b="0" smtClean="0">
              <a:solidFill>
                <a:srgbClr val="000000"/>
              </a:solidFill>
              <a:latin typeface="Arial" charset="0"/>
              <a:ea typeface="ＭＳ Ｐゴシック" charset="-128"/>
            </a:endParaRP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Number of suppliers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Spread across sites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pricing and savings history/trends/targets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Demand for existing and new products</a:t>
            </a:r>
          </a:p>
        </p:txBody>
      </p:sp>
      <p:sp>
        <p:nvSpPr>
          <p:cNvPr id="56329" name="Rectangle 9"/>
          <p:cNvSpPr>
            <a:spLocks noChangeArrowheads="1"/>
          </p:cNvSpPr>
          <p:nvPr>
            <p:custDataLst>
              <p:tags r:id="rId3"/>
            </p:custDataLst>
          </p:nvPr>
        </p:nvSpPr>
        <p:spPr bwMode="auto">
          <a:xfrm>
            <a:off x="6240463" y="3206750"/>
            <a:ext cx="2154237" cy="1643063"/>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Current sourcing approach and strategy</a:t>
            </a:r>
            <a:endParaRPr lang="en-GB" sz="1200" b="0" smtClean="0">
              <a:solidFill>
                <a:srgbClr val="000000"/>
              </a:solidFill>
              <a:latin typeface="Arial" charset="0"/>
              <a:ea typeface="ＭＳ Ｐゴシック" charset="-128"/>
            </a:endParaRP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Supplier negotiations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Approach to internal costs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Product development process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Ongoing initiatives</a:t>
            </a:r>
          </a:p>
          <a:p>
            <a:pPr marL="650875" lvl="1" indent="-250825" defTabSz="801688">
              <a:spcBef>
                <a:spcPct val="20000"/>
              </a:spcBef>
              <a:buSzPct val="80000"/>
              <a:buFont typeface="Symbol" charset="2"/>
              <a:buNone/>
            </a:pPr>
            <a:endParaRPr lang="en-GB" sz="1200" b="0" smtClean="0">
              <a:solidFill>
                <a:srgbClr val="000000"/>
              </a:solidFill>
              <a:latin typeface="Arial" charset="0"/>
              <a:ea typeface="ＭＳ Ｐゴシック" charset="-128"/>
            </a:endParaRPr>
          </a:p>
        </p:txBody>
      </p:sp>
      <p:sp>
        <p:nvSpPr>
          <p:cNvPr id="56330" name="Rectangle 10"/>
          <p:cNvSpPr>
            <a:spLocks noChangeArrowheads="1"/>
          </p:cNvSpPr>
          <p:nvPr>
            <p:custDataLst>
              <p:tags r:id="rId4"/>
            </p:custDataLst>
          </p:nvPr>
        </p:nvSpPr>
        <p:spPr bwMode="auto">
          <a:xfrm>
            <a:off x="3908425" y="1987550"/>
            <a:ext cx="1619250" cy="80327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Experience </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with other sourcing efforts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External experts</a:t>
            </a:r>
          </a:p>
        </p:txBody>
      </p:sp>
      <p:sp>
        <p:nvSpPr>
          <p:cNvPr id="56331" name="Rectangle 11"/>
          <p:cNvSpPr>
            <a:spLocks noChangeArrowheads="1"/>
          </p:cNvSpPr>
          <p:nvPr>
            <p:custDataLst>
              <p:tags r:id="rId5"/>
            </p:custDataLst>
          </p:nvPr>
        </p:nvSpPr>
        <p:spPr bwMode="auto">
          <a:xfrm>
            <a:off x="3060700" y="5730875"/>
            <a:ext cx="3227388" cy="24447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600" b="0" smtClean="0">
                <a:solidFill>
                  <a:srgbClr val="000000"/>
                </a:solidFill>
                <a:latin typeface="Arial" charset="0"/>
                <a:ea typeface="ＭＳ Ｐゴシック" charset="-128"/>
              </a:rPr>
              <a:t>Sourcing teams savings mandate</a:t>
            </a:r>
            <a:endParaRPr lang="en-GB" sz="1400" b="0" smtClean="0">
              <a:solidFill>
                <a:srgbClr val="000000"/>
              </a:solidFill>
              <a:latin typeface="Arial" charset="0"/>
              <a:ea typeface="ＭＳ Ｐゴシック" charset="-128"/>
            </a:endParaRPr>
          </a:p>
        </p:txBody>
      </p:sp>
      <p:sp>
        <p:nvSpPr>
          <p:cNvPr id="56332" name="Rectangle 12"/>
          <p:cNvSpPr>
            <a:spLocks noChangeArrowheads="1"/>
          </p:cNvSpPr>
          <p:nvPr>
            <p:custDataLst>
              <p:tags r:id="rId6"/>
            </p:custDataLst>
          </p:nvPr>
        </p:nvSpPr>
        <p:spPr bwMode="auto">
          <a:xfrm>
            <a:off x="3984625" y="3184525"/>
            <a:ext cx="1931988" cy="160655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Initial savings estimate</a:t>
            </a:r>
            <a:endParaRPr lang="en-GB" sz="1200" b="0" smtClean="0">
              <a:solidFill>
                <a:srgbClr val="000000"/>
              </a:solidFill>
              <a:latin typeface="Arial" charset="0"/>
              <a:ea typeface="ＭＳ Ｐゴシック" charset="-128"/>
            </a:endParaRP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List potential savings levers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Estimate savings ranges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Set team goals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Establish priority categories</a:t>
            </a:r>
          </a:p>
        </p:txBody>
      </p:sp>
      <p:sp>
        <p:nvSpPr>
          <p:cNvPr id="56333" name="AutoShape 13"/>
          <p:cNvSpPr>
            <a:spLocks noChangeArrowheads="1"/>
          </p:cNvSpPr>
          <p:nvPr/>
        </p:nvSpPr>
        <p:spPr bwMode="auto">
          <a:xfrm rot="10800000">
            <a:off x="3684588" y="4986338"/>
            <a:ext cx="2065337" cy="357187"/>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34" name="Rectangle 14"/>
          <p:cNvSpPr>
            <a:spLocks noChangeArrowheads="1"/>
          </p:cNvSpPr>
          <p:nvPr/>
        </p:nvSpPr>
        <p:spPr bwMode="auto">
          <a:xfrm>
            <a:off x="4237038" y="1349375"/>
            <a:ext cx="889000" cy="423863"/>
          </a:xfrm>
          <a:prstGeom prst="rect">
            <a:avLst/>
          </a:prstGeom>
          <a:solidFill>
            <a:schemeClr val="bg1"/>
          </a:solidFill>
          <a:ln w="9525">
            <a:solidFill>
              <a:schemeClr val="tx1"/>
            </a:solidFill>
            <a:miter lim="800000"/>
            <a:headEnd/>
            <a:tailEnd/>
          </a:ln>
        </p:spPr>
        <p:txBody>
          <a:bodyPr wrap="none" lIns="80165" tIns="40083" rIns="80165" bIns="40083" anchor="ctr"/>
          <a:lstStyle/>
          <a:p>
            <a:pPr algn="ctr" defTabSz="801688" eaLnBrk="0" hangingPunct="0"/>
            <a:r>
              <a:rPr lang="en-US" sz="1100" b="0" smtClean="0">
                <a:solidFill>
                  <a:srgbClr val="000000"/>
                </a:solidFill>
                <a:latin typeface="Arial" charset="0"/>
                <a:ea typeface="ＭＳ Ｐゴシック" charset="-128"/>
              </a:rPr>
              <a:t>Sourcing </a:t>
            </a:r>
            <a:br>
              <a:rPr lang="en-US" sz="1100" b="0" smtClean="0">
                <a:solidFill>
                  <a:srgbClr val="000000"/>
                </a:solidFill>
                <a:latin typeface="Arial" charset="0"/>
                <a:ea typeface="ＭＳ Ｐゴシック" charset="-128"/>
              </a:rPr>
            </a:br>
            <a:r>
              <a:rPr lang="en-US" sz="1100" b="0" smtClean="0">
                <a:solidFill>
                  <a:srgbClr val="000000"/>
                </a:solidFill>
                <a:latin typeface="Arial" charset="0"/>
                <a:ea typeface="ＭＳ Ｐゴシック" charset="-128"/>
              </a:rPr>
              <a:t>experts</a:t>
            </a:r>
          </a:p>
        </p:txBody>
      </p:sp>
      <p:sp>
        <p:nvSpPr>
          <p:cNvPr id="56335" name="Rectangle 15"/>
          <p:cNvSpPr>
            <a:spLocks noChangeArrowheads="1"/>
          </p:cNvSpPr>
          <p:nvPr/>
        </p:nvSpPr>
        <p:spPr bwMode="auto">
          <a:xfrm>
            <a:off x="8416925" y="3282950"/>
            <a:ext cx="296863" cy="1303338"/>
          </a:xfrm>
          <a:prstGeom prst="rect">
            <a:avLst/>
          </a:prstGeom>
          <a:solidFill>
            <a:schemeClr val="bg1"/>
          </a:solidFill>
          <a:ln w="9525">
            <a:solidFill>
              <a:schemeClr val="tx1"/>
            </a:solidFill>
            <a:miter lim="800000"/>
            <a:headEnd/>
            <a:tailEnd/>
          </a:ln>
        </p:spPr>
        <p:txBody>
          <a:bodyPr vert="eaVert" wrap="none" lIns="80165" tIns="40083" rIns="80165" bIns="40083" anchor="ctr"/>
          <a:lstStyle/>
          <a:p>
            <a:pPr algn="ctr" defTabSz="801688" eaLnBrk="0" hangingPunct="0"/>
            <a:r>
              <a:rPr lang="en-US" sz="1100" b="0" smtClean="0">
                <a:solidFill>
                  <a:srgbClr val="000000"/>
                </a:solidFill>
                <a:latin typeface="Arial" charset="0"/>
                <a:ea typeface="ＭＳ Ｐゴシック" charset="-128"/>
              </a:rPr>
              <a:t>Interviews</a:t>
            </a:r>
          </a:p>
        </p:txBody>
      </p:sp>
      <p:sp>
        <p:nvSpPr>
          <p:cNvPr id="56336" name="Rectangle 16"/>
          <p:cNvSpPr>
            <a:spLocks noChangeArrowheads="1"/>
          </p:cNvSpPr>
          <p:nvPr/>
        </p:nvSpPr>
        <p:spPr bwMode="auto">
          <a:xfrm flipH="1">
            <a:off x="441325" y="3262313"/>
            <a:ext cx="428625" cy="1436687"/>
          </a:xfrm>
          <a:prstGeom prst="rect">
            <a:avLst/>
          </a:prstGeom>
          <a:solidFill>
            <a:schemeClr val="bg1"/>
          </a:solidFill>
          <a:ln w="9525">
            <a:solidFill>
              <a:schemeClr val="tx1"/>
            </a:solidFill>
            <a:miter lim="800000"/>
            <a:headEnd/>
            <a:tailEnd/>
          </a:ln>
        </p:spPr>
        <p:txBody>
          <a:bodyPr vert="eaVert" lIns="80165" tIns="40083" rIns="80165" bIns="40083" anchor="ctr"/>
          <a:lstStyle/>
          <a:p>
            <a:pPr algn="ctr" defTabSz="801688" eaLnBrk="0" hangingPunct="0"/>
            <a:r>
              <a:rPr lang="en-US" sz="1100" b="0" smtClean="0">
                <a:solidFill>
                  <a:srgbClr val="000000"/>
                </a:solidFill>
                <a:latin typeface="Arial" charset="0"/>
                <a:ea typeface="ＭＳ Ｐゴシック" charset="-128"/>
              </a:rPr>
              <a:t>Supplier/commodity databases</a:t>
            </a:r>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1" name="McK Confidential"/>
          <p:cNvSpPr>
            <a:spLocks noChangeArrowheads="1"/>
          </p:cNvSpPr>
          <p:nvPr>
            <p:custDataLst>
              <p:tags r:id="rId1"/>
            </p:custDataLst>
          </p:nvPr>
        </p:nvSpPr>
        <p:spPr bwMode="auto">
          <a:xfrm>
            <a:off x="2896468" y="2333626"/>
            <a:ext cx="2542886" cy="200055"/>
          </a:xfrm>
          <a:prstGeom prst="rect">
            <a:avLst/>
          </a:prstGeom>
          <a:noFill/>
          <a:ln w="9525">
            <a:noFill/>
            <a:miter lim="800000"/>
            <a:headEnd/>
            <a:tailEnd/>
          </a:ln>
          <a:effectLst/>
        </p:spPr>
        <p:txBody>
          <a:bodyPr lIns="0" tIns="0" rIns="0" bIns="0">
            <a:spAutoFit/>
          </a:bodyPr>
          <a:lstStyle/>
          <a:p>
            <a:pPr defTabSz="995696" eaLnBrk="0" hangingPunct="0"/>
            <a:r>
              <a:rPr lang="en-US" sz="1300" b="0" dirty="0" smtClean="0">
                <a:solidFill>
                  <a:srgbClr val="000000"/>
                </a:solidFill>
                <a:latin typeface="Arial" charset="0"/>
              </a:rPr>
              <a:t>Handout after case</a:t>
            </a:r>
            <a:endParaRPr lang="en-US" sz="1300" b="0" dirty="0" smtClean="0">
              <a:solidFill>
                <a:srgbClr val="000000"/>
              </a:solidFill>
              <a:latin typeface="Arial" charset="0"/>
            </a:endParaRPr>
          </a:p>
        </p:txBody>
      </p:sp>
      <p:sp>
        <p:nvSpPr>
          <p:cNvPr id="5163" name="Rectangle 43"/>
          <p:cNvSpPr>
            <a:spLocks noGrp="1" noChangeArrowheads="1"/>
          </p:cNvSpPr>
          <p:nvPr>
            <p:ph type="ctrTitle"/>
            <p:custDataLst>
              <p:tags r:id="rId2"/>
            </p:custDataLst>
          </p:nvPr>
        </p:nvSpPr>
        <p:spPr>
          <a:xfrm>
            <a:off x="2896467" y="3473824"/>
            <a:ext cx="4570556" cy="338554"/>
          </a:xfrm>
        </p:spPr>
        <p:txBody>
          <a:bodyPr/>
          <a:lstStyle/>
          <a:p>
            <a:r>
              <a:rPr lang="en-US" dirty="0" err="1" smtClean="0"/>
              <a:t>GenPower</a:t>
            </a:r>
            <a:endParaRPr lang="en-US" dirty="0"/>
          </a:p>
        </p:txBody>
      </p:sp>
      <p:sp>
        <p:nvSpPr>
          <p:cNvPr id="5165" name="McK Date"/>
          <p:cNvSpPr txBox="1">
            <a:spLocks noChangeArrowheads="1"/>
          </p:cNvSpPr>
          <p:nvPr>
            <p:custDataLst>
              <p:tags r:id="rId3"/>
            </p:custDataLst>
          </p:nvPr>
        </p:nvSpPr>
        <p:spPr bwMode="auto">
          <a:xfrm>
            <a:off x="2896467" y="4744291"/>
            <a:ext cx="4570556" cy="187699"/>
          </a:xfrm>
          <a:prstGeom prst="rect">
            <a:avLst/>
          </a:prstGeom>
          <a:noFill/>
          <a:ln w="12700">
            <a:noFill/>
            <a:miter lim="800000"/>
            <a:headEnd type="none" w="sm" len="sm"/>
            <a:tailEnd type="none" w="sm" len="sm"/>
          </a:ln>
          <a:effectLst/>
        </p:spPr>
        <p:txBody>
          <a:bodyPr lIns="0" tIns="0" rIns="0" bIns="0"/>
          <a:lstStyle/>
          <a:p>
            <a:pPr eaLnBrk="0" hangingPunct="0">
              <a:spcBef>
                <a:spcPct val="50000"/>
              </a:spcBef>
            </a:pPr>
            <a:r>
              <a:rPr lang="en-US" sz="1300" b="0" dirty="0" smtClean="0">
                <a:solidFill>
                  <a:srgbClr val="000000"/>
                </a:solidFill>
                <a:latin typeface="Arial" charset="0"/>
              </a:rPr>
              <a:t>Supporting charts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type="title" idx="4294967295"/>
          </p:nvPr>
        </p:nvSpPr>
        <p:spPr>
          <a:xfrm>
            <a:off x="2493963" y="1816100"/>
            <a:ext cx="6650037" cy="169863"/>
          </a:xfrm>
          <a:noFill/>
          <a:ln/>
        </p:spPr>
        <p:txBody>
          <a:bodyPr/>
          <a:lstStyle/>
          <a:p>
            <a:pPr defTabSz="891710"/>
            <a:r>
              <a:rPr lang="en-US" dirty="0"/>
              <a:t>CASTINGS INDUSTRY OUTSIDE-IN COST STRUCTURE </a:t>
            </a:r>
          </a:p>
        </p:txBody>
      </p:sp>
      <p:sp>
        <p:nvSpPr>
          <p:cNvPr id="65538" name="Rectangle 2"/>
          <p:cNvSpPr>
            <a:spLocks noChangeArrowheads="1"/>
          </p:cNvSpPr>
          <p:nvPr/>
        </p:nvSpPr>
        <p:spPr bwMode="auto">
          <a:xfrm>
            <a:off x="1662545" y="1210237"/>
            <a:ext cx="6650182" cy="169277"/>
          </a:xfrm>
          <a:prstGeom prst="rect">
            <a:avLst/>
          </a:prstGeom>
          <a:noFill/>
          <a:ln w="9525">
            <a:noFill/>
            <a:miter lim="800000"/>
            <a:headEnd/>
            <a:tailEnd/>
          </a:ln>
          <a:effectLst/>
        </p:spPr>
        <p:txBody>
          <a:bodyPr lIns="0" tIns="0" rIns="0" bIns="0">
            <a:spAutoFit/>
          </a:bodyPr>
          <a:lstStyle/>
          <a:p>
            <a:pPr eaLnBrk="0" hangingPunct="0"/>
            <a:r>
              <a:rPr lang="en-US" sz="1100" dirty="0" smtClean="0">
                <a:solidFill>
                  <a:srgbClr val="000000"/>
                </a:solidFill>
                <a:latin typeface="Arial" charset="0"/>
              </a:rPr>
              <a:t>Figure 1</a:t>
            </a:r>
          </a:p>
        </p:txBody>
      </p:sp>
      <p:graphicFrame>
        <p:nvGraphicFramePr>
          <p:cNvPr id="65541" name="Object 5"/>
          <p:cNvGraphicFramePr>
            <a:graphicFrameLocks/>
          </p:cNvGraphicFramePr>
          <p:nvPr/>
        </p:nvGraphicFramePr>
        <p:xfrm>
          <a:off x="2225386" y="2288802"/>
          <a:ext cx="5652944" cy="3311338"/>
        </p:xfrm>
        <a:graphic>
          <a:graphicData uri="http://schemas.openxmlformats.org/presentationml/2006/ole">
            <p:oleObj spid="_x0000_s129026" name="Chart" r:id="rId4" imgW="6219720" imgH="3752640" progId="MSGraph.Chart.5">
              <p:embed/>
            </p:oleObj>
          </a:graphicData>
        </a:graphic>
      </p:graphicFrame>
      <p:sp>
        <p:nvSpPr>
          <p:cNvPr id="65542" name="Rectangle 6"/>
          <p:cNvSpPr>
            <a:spLocks noChangeArrowheads="1"/>
          </p:cNvSpPr>
          <p:nvPr/>
        </p:nvSpPr>
        <p:spPr bwMode="auto">
          <a:xfrm>
            <a:off x="1662545" y="2014259"/>
            <a:ext cx="6650182" cy="169277"/>
          </a:xfrm>
          <a:prstGeom prst="rect">
            <a:avLst/>
          </a:prstGeom>
          <a:noFill/>
          <a:ln w="9525">
            <a:noFill/>
            <a:miter lim="800000"/>
            <a:headEnd/>
            <a:tailEnd/>
          </a:ln>
          <a:effectLst/>
        </p:spPr>
        <p:txBody>
          <a:bodyPr lIns="0" tIns="0" rIns="0" bIns="0">
            <a:spAutoFit/>
          </a:bodyPr>
          <a:lstStyle/>
          <a:p>
            <a:pPr eaLnBrk="0" hangingPunct="0">
              <a:spcBef>
                <a:spcPct val="50000"/>
              </a:spcBef>
            </a:pPr>
            <a:r>
              <a:rPr lang="en-US" sz="1100" b="0" dirty="0" smtClean="0">
                <a:solidFill>
                  <a:srgbClr val="000000"/>
                </a:solidFill>
                <a:latin typeface="Arial" charset="0"/>
              </a:rPr>
              <a:t>Percent</a:t>
            </a:r>
          </a:p>
        </p:txBody>
      </p:sp>
      <p:sp>
        <p:nvSpPr>
          <p:cNvPr id="65543" name="Rectangle 7"/>
          <p:cNvSpPr>
            <a:spLocks noChangeArrowheads="1"/>
          </p:cNvSpPr>
          <p:nvPr/>
        </p:nvSpPr>
        <p:spPr bwMode="auto">
          <a:xfrm>
            <a:off x="2642467"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Materials</a:t>
            </a:r>
          </a:p>
        </p:txBody>
      </p:sp>
      <p:sp>
        <p:nvSpPr>
          <p:cNvPr id="65544" name="Rectangle 8"/>
          <p:cNvSpPr>
            <a:spLocks noChangeArrowheads="1"/>
          </p:cNvSpPr>
          <p:nvPr/>
        </p:nvSpPr>
        <p:spPr bwMode="auto">
          <a:xfrm>
            <a:off x="3607956"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Energy</a:t>
            </a:r>
          </a:p>
        </p:txBody>
      </p:sp>
      <p:sp>
        <p:nvSpPr>
          <p:cNvPr id="65545" name="Rectangle 9"/>
          <p:cNvSpPr>
            <a:spLocks noChangeArrowheads="1"/>
          </p:cNvSpPr>
          <p:nvPr/>
        </p:nvSpPr>
        <p:spPr bwMode="auto">
          <a:xfrm>
            <a:off x="4554684"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Labor</a:t>
            </a:r>
          </a:p>
        </p:txBody>
      </p:sp>
      <p:sp>
        <p:nvSpPr>
          <p:cNvPr id="65546" name="Rectangle 10"/>
          <p:cNvSpPr>
            <a:spLocks noChangeArrowheads="1"/>
          </p:cNvSpPr>
          <p:nvPr/>
        </p:nvSpPr>
        <p:spPr bwMode="auto">
          <a:xfrm>
            <a:off x="5388843"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Overhead</a:t>
            </a:r>
          </a:p>
        </p:txBody>
      </p:sp>
      <p:sp>
        <p:nvSpPr>
          <p:cNvPr id="65547" name="Rectangle 11"/>
          <p:cNvSpPr>
            <a:spLocks noChangeArrowheads="1"/>
          </p:cNvSpPr>
          <p:nvPr/>
        </p:nvSpPr>
        <p:spPr bwMode="auto">
          <a:xfrm>
            <a:off x="6240320" y="5518899"/>
            <a:ext cx="777875" cy="338554"/>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Gross margin</a:t>
            </a:r>
          </a:p>
        </p:txBody>
      </p:sp>
      <p:sp>
        <p:nvSpPr>
          <p:cNvPr id="65548" name="Rectangle 12"/>
          <p:cNvSpPr>
            <a:spLocks noChangeArrowheads="1"/>
          </p:cNvSpPr>
          <p:nvPr/>
        </p:nvSpPr>
        <p:spPr bwMode="auto">
          <a:xfrm>
            <a:off x="6997990"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Joint costs</a:t>
            </a:r>
          </a:p>
        </p:txBody>
      </p:sp>
      <p:pic>
        <p:nvPicPr>
          <p:cNvPr id="65549" name="Picture 13"/>
          <p:cNvPicPr>
            <a:picLocks noChangeArrowheads="1"/>
          </p:cNvPicPr>
          <p:nvPr/>
        </p:nvPicPr>
        <p:blipFill>
          <a:blip r:embed="rId5" cstate="print"/>
          <a:srcRect/>
          <a:stretch>
            <a:fillRect/>
          </a:stretch>
        </p:blipFill>
        <p:spPr bwMode="auto">
          <a:xfrm>
            <a:off x="5103091" y="3777784"/>
            <a:ext cx="155864" cy="923084"/>
          </a:xfrm>
          <a:prstGeom prst="rect">
            <a:avLst/>
          </a:prstGeom>
          <a:noFill/>
          <a:ln w="9525">
            <a:noFill/>
            <a:miter lim="800000"/>
            <a:headEnd/>
            <a:tailEnd/>
          </a:ln>
          <a:effectLst/>
        </p:spPr>
      </p:pic>
      <p:sp>
        <p:nvSpPr>
          <p:cNvPr id="65550" name="Rectangle 14"/>
          <p:cNvSpPr>
            <a:spLocks noChangeArrowheads="1"/>
          </p:cNvSpPr>
          <p:nvPr/>
        </p:nvSpPr>
        <p:spPr bwMode="auto">
          <a:xfrm>
            <a:off x="5355650" y="4006104"/>
            <a:ext cx="1261341" cy="507831"/>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Understand labor components of casting process</a:t>
            </a:r>
          </a:p>
        </p:txBody>
      </p:sp>
      <p:pic>
        <p:nvPicPr>
          <p:cNvPr id="65551" name="Picture 15"/>
          <p:cNvPicPr>
            <a:picLocks noChangeArrowheads="1"/>
          </p:cNvPicPr>
          <p:nvPr/>
        </p:nvPicPr>
        <p:blipFill>
          <a:blip r:embed="rId5" cstate="print"/>
          <a:srcRect/>
          <a:stretch>
            <a:fillRect/>
          </a:stretch>
        </p:blipFill>
        <p:spPr bwMode="auto">
          <a:xfrm>
            <a:off x="6821922" y="2976564"/>
            <a:ext cx="132773" cy="788614"/>
          </a:xfrm>
          <a:prstGeom prst="rect">
            <a:avLst/>
          </a:prstGeom>
          <a:noFill/>
          <a:ln w="9525">
            <a:noFill/>
            <a:miter lim="800000"/>
            <a:headEnd/>
            <a:tailEnd/>
          </a:ln>
          <a:effectLst/>
        </p:spPr>
      </p:pic>
      <p:sp>
        <p:nvSpPr>
          <p:cNvPr id="65552" name="Rectangle 16"/>
          <p:cNvSpPr>
            <a:spLocks noChangeArrowheads="1"/>
          </p:cNvSpPr>
          <p:nvPr/>
        </p:nvSpPr>
        <p:spPr bwMode="auto">
          <a:xfrm>
            <a:off x="7074479" y="3120838"/>
            <a:ext cx="1261341" cy="507831"/>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Quantify components that drive overhead</a:t>
            </a:r>
          </a:p>
        </p:txBody>
      </p:sp>
      <p:sp>
        <p:nvSpPr>
          <p:cNvPr id="65553" name="Rectangle 17"/>
          <p:cNvSpPr>
            <a:spLocks noChangeArrowheads="1"/>
          </p:cNvSpPr>
          <p:nvPr/>
        </p:nvSpPr>
        <p:spPr bwMode="auto">
          <a:xfrm>
            <a:off x="7172615" y="2846296"/>
            <a:ext cx="1261341"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TBD</a:t>
            </a:r>
          </a:p>
        </p:txBody>
      </p:sp>
      <p:sp>
        <p:nvSpPr>
          <p:cNvPr id="65555" name="Freeform 19"/>
          <p:cNvSpPr>
            <a:spLocks/>
          </p:cNvSpPr>
          <p:nvPr/>
        </p:nvSpPr>
        <p:spPr bwMode="auto">
          <a:xfrm flipH="1">
            <a:off x="2447638" y="4867557"/>
            <a:ext cx="119785" cy="585507"/>
          </a:xfrm>
          <a:custGeom>
            <a:avLst/>
            <a:gdLst/>
            <a:ahLst/>
            <a:cxnLst>
              <a:cxn ang="0">
                <a:pos x="5" y="0"/>
              </a:cxn>
              <a:cxn ang="0">
                <a:pos x="129" y="91"/>
              </a:cxn>
              <a:cxn ang="0">
                <a:pos x="129" y="586"/>
              </a:cxn>
              <a:cxn ang="0">
                <a:pos x="214" y="650"/>
              </a:cxn>
              <a:cxn ang="0">
                <a:pos x="129" y="715"/>
              </a:cxn>
              <a:cxn ang="0">
                <a:pos x="129" y="1230"/>
              </a:cxn>
              <a:cxn ang="0">
                <a:pos x="0" y="1316"/>
              </a:cxn>
            </a:cxnLst>
            <a:rect l="0" t="0" r="r" b="b"/>
            <a:pathLst>
              <a:path w="214" h="1316">
                <a:moveTo>
                  <a:pt x="5" y="0"/>
                </a:moveTo>
                <a:lnTo>
                  <a:pt x="129" y="91"/>
                </a:lnTo>
                <a:lnTo>
                  <a:pt x="129" y="586"/>
                </a:lnTo>
                <a:lnTo>
                  <a:pt x="214" y="650"/>
                </a:lnTo>
                <a:lnTo>
                  <a:pt x="129" y="715"/>
                </a:lnTo>
                <a:lnTo>
                  <a:pt x="129" y="1230"/>
                </a:lnTo>
                <a:lnTo>
                  <a:pt x="0" y="1316"/>
                </a:lnTo>
              </a:path>
            </a:pathLst>
          </a:custGeom>
          <a:noFill/>
          <a:ln w="11113">
            <a:solidFill>
              <a:srgbClr val="000000"/>
            </a:solidFill>
            <a:prstDash val="solid"/>
            <a:round/>
            <a:headEnd/>
            <a:tailEnd/>
          </a:ln>
        </p:spPr>
        <p:txBody>
          <a:bodyPr lIns="82048" tIns="41025" rIns="82048" bIns="41025"/>
          <a:lstStyle/>
          <a:p>
            <a:pPr eaLnBrk="0" hangingPunct="0"/>
            <a:endParaRPr lang="en-US" sz="1100" b="0" dirty="0" smtClean="0">
              <a:solidFill>
                <a:srgbClr val="000000"/>
              </a:solidFill>
              <a:latin typeface="Arial" charset="0"/>
            </a:endParaRPr>
          </a:p>
        </p:txBody>
      </p:sp>
      <p:sp>
        <p:nvSpPr>
          <p:cNvPr id="65556" name="Rectangle 20"/>
          <p:cNvSpPr>
            <a:spLocks noChangeArrowheads="1"/>
          </p:cNvSpPr>
          <p:nvPr/>
        </p:nvSpPr>
        <p:spPr bwMode="auto">
          <a:xfrm>
            <a:off x="1620694" y="4773706"/>
            <a:ext cx="871682" cy="677108"/>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What have raw material industry trends been?</a:t>
            </a:r>
          </a:p>
        </p:txBody>
      </p:sp>
      <p:grpSp>
        <p:nvGrpSpPr>
          <p:cNvPr id="2" name="Group 21"/>
          <p:cNvGrpSpPr>
            <a:grpSpLocks/>
          </p:cNvGrpSpPr>
          <p:nvPr/>
        </p:nvGrpSpPr>
        <p:grpSpPr bwMode="auto">
          <a:xfrm>
            <a:off x="7822046" y="1815353"/>
            <a:ext cx="495012" cy="155482"/>
            <a:chOff x="432" y="3108"/>
            <a:chExt cx="343" cy="99"/>
          </a:xfrm>
        </p:grpSpPr>
        <p:sp>
          <p:nvSpPr>
            <p:cNvPr id="65558" name="Rectangle 22"/>
            <p:cNvSpPr>
              <a:spLocks noChangeArrowheads="1"/>
            </p:cNvSpPr>
            <p:nvPr/>
          </p:nvSpPr>
          <p:spPr bwMode="auto">
            <a:xfrm>
              <a:off x="432" y="3118"/>
              <a:ext cx="343" cy="78"/>
            </a:xfrm>
            <a:prstGeom prst="rect">
              <a:avLst/>
            </a:prstGeom>
            <a:noFill/>
            <a:ln w="9525">
              <a:noFill/>
              <a:miter lim="800000"/>
              <a:headEnd/>
              <a:tailEnd/>
            </a:ln>
            <a:effectLst/>
          </p:spPr>
          <p:txBody>
            <a:bodyPr wrap="none" lIns="0" tIns="0" rIns="0" bIns="0">
              <a:spAutoFit/>
            </a:bodyPr>
            <a:lstStyle/>
            <a:p>
              <a:pPr eaLnBrk="0" hangingPunct="0"/>
              <a:r>
                <a:rPr lang="en-US" sz="800" b="0" i="1" dirty="0" smtClean="0">
                  <a:solidFill>
                    <a:srgbClr val="000000"/>
                  </a:solidFill>
                  <a:latin typeface="Arial" charset="0"/>
                </a:rPr>
                <a:t>EXAMPLE</a:t>
              </a:r>
            </a:p>
          </p:txBody>
        </p:sp>
        <p:grpSp>
          <p:nvGrpSpPr>
            <p:cNvPr id="3" name="Group 23"/>
            <p:cNvGrpSpPr>
              <a:grpSpLocks/>
            </p:cNvGrpSpPr>
            <p:nvPr/>
          </p:nvGrpSpPr>
          <p:grpSpPr bwMode="auto">
            <a:xfrm>
              <a:off x="432" y="3108"/>
              <a:ext cx="339" cy="99"/>
              <a:chOff x="432" y="3108"/>
              <a:chExt cx="339" cy="99"/>
            </a:xfrm>
          </p:grpSpPr>
          <p:sp>
            <p:nvSpPr>
              <p:cNvPr id="65560" name="Line 24"/>
              <p:cNvSpPr>
                <a:spLocks noChangeShapeType="1"/>
              </p:cNvSpPr>
              <p:nvPr/>
            </p:nvSpPr>
            <p:spPr bwMode="auto">
              <a:xfrm>
                <a:off x="432" y="3108"/>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sp>
            <p:nvSpPr>
              <p:cNvPr id="65561" name="Line 25"/>
              <p:cNvSpPr>
                <a:spLocks noChangeShapeType="1"/>
              </p:cNvSpPr>
              <p:nvPr/>
            </p:nvSpPr>
            <p:spPr bwMode="auto">
              <a:xfrm>
                <a:off x="432" y="3207"/>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grpSp>
      </p:gr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62" name="Rectangle 18"/>
          <p:cNvSpPr>
            <a:spLocks noGrp="1" noChangeArrowheads="1"/>
          </p:cNvSpPr>
          <p:nvPr>
            <p:ph type="title" idx="4294967295"/>
          </p:nvPr>
        </p:nvSpPr>
        <p:spPr>
          <a:xfrm>
            <a:off x="0" y="1812925"/>
            <a:ext cx="6637338" cy="168275"/>
          </a:xfrm>
        </p:spPr>
        <p:txBody>
          <a:bodyPr/>
          <a:lstStyle/>
          <a:p>
            <a:r>
              <a:rPr lang="en-US"/>
              <a:t>SOURCING TEAM Process</a:t>
            </a:r>
          </a:p>
        </p:txBody>
      </p:sp>
      <p:graphicFrame>
        <p:nvGraphicFramePr>
          <p:cNvPr id="82946" name="Object 2"/>
          <p:cNvGraphicFramePr>
            <a:graphicFrameLocks/>
          </p:cNvGraphicFramePr>
          <p:nvPr/>
        </p:nvGraphicFramePr>
        <p:xfrm>
          <a:off x="307398" y="3427600"/>
          <a:ext cx="8836602" cy="3430400"/>
        </p:xfrm>
        <a:graphic>
          <a:graphicData uri="http://schemas.openxmlformats.org/presentationml/2006/ole">
            <p:oleObj spid="_x0000_s130050" name="Document" r:id="rId21" imgW="9464040" imgH="3785616" progId="Word.Document.8">
              <p:embed/>
            </p:oleObj>
          </a:graphicData>
        </a:graphic>
      </p:graphicFrame>
      <p:grpSp>
        <p:nvGrpSpPr>
          <p:cNvPr id="2" name="Group 3"/>
          <p:cNvGrpSpPr>
            <a:grpSpLocks/>
          </p:cNvGrpSpPr>
          <p:nvPr>
            <p:custDataLst>
              <p:tags r:id="rId2"/>
            </p:custDataLst>
          </p:nvPr>
        </p:nvGrpSpPr>
        <p:grpSpPr bwMode="auto">
          <a:xfrm>
            <a:off x="1398445" y="2573605"/>
            <a:ext cx="1323089" cy="569604"/>
            <a:chOff x="1725" y="1701"/>
            <a:chExt cx="729" cy="448"/>
          </a:xfrm>
        </p:grpSpPr>
        <p:sp>
          <p:nvSpPr>
            <p:cNvPr id="82948" name="Freeform 4"/>
            <p:cNvSpPr>
              <a:spLocks/>
            </p:cNvSpPr>
            <p:nvPr>
              <p:custDataLst>
                <p:tags r:id="rId17"/>
              </p:custDataLst>
            </p:nvPr>
          </p:nvSpPr>
          <p:spPr bwMode="blackWhite">
            <a:xfrm>
              <a:off x="1725" y="1864"/>
              <a:ext cx="0" cy="133"/>
            </a:xfrm>
            <a:custGeom>
              <a:avLst/>
              <a:gdLst/>
              <a:ahLst/>
              <a:cxnLst>
                <a:cxn ang="0">
                  <a:pos x="0" y="0"/>
                </a:cxn>
                <a:cxn ang="0">
                  <a:pos x="729" y="0"/>
                </a:cxn>
                <a:cxn ang="0">
                  <a:pos x="823" y="260"/>
                </a:cxn>
                <a:cxn ang="0">
                  <a:pos x="729" y="520"/>
                </a:cxn>
                <a:cxn ang="0">
                  <a:pos x="0" y="520"/>
                </a:cxn>
                <a:cxn ang="0">
                  <a:pos x="0" y="260"/>
                </a:cxn>
                <a:cxn ang="0">
                  <a:pos x="0" y="0"/>
                </a:cxn>
              </a:cxnLst>
              <a:rect l="0" t="0" r="r" b="b"/>
              <a:pathLst>
                <a:path w="823" h="520">
                  <a:moveTo>
                    <a:pt x="0" y="0"/>
                  </a:moveTo>
                  <a:lnTo>
                    <a:pt x="729" y="0"/>
                  </a:lnTo>
                  <a:lnTo>
                    <a:pt x="823" y="260"/>
                  </a:lnTo>
                  <a:lnTo>
                    <a:pt x="729" y="520"/>
                  </a:lnTo>
                  <a:lnTo>
                    <a:pt x="0" y="520"/>
                  </a:lnTo>
                  <a:lnTo>
                    <a:pt x="0"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49" name="Rectangle 5"/>
            <p:cNvSpPr>
              <a:spLocks noChangeArrowheads="1"/>
            </p:cNvSpPr>
            <p:nvPr>
              <p:custDataLst>
                <p:tags r:id="rId18"/>
              </p:custDataLst>
            </p:nvPr>
          </p:nvSpPr>
          <p:spPr bwMode="blackWhite">
            <a:xfrm>
              <a:off x="1757" y="1701"/>
              <a:ext cx="697"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Expand fact base</a:t>
              </a:r>
            </a:p>
          </p:txBody>
        </p:sp>
      </p:grpSp>
      <p:grpSp>
        <p:nvGrpSpPr>
          <p:cNvPr id="3" name="Group 6"/>
          <p:cNvGrpSpPr>
            <a:grpSpLocks/>
          </p:cNvGrpSpPr>
          <p:nvPr>
            <p:custDataLst>
              <p:tags r:id="rId3"/>
            </p:custDataLst>
          </p:nvPr>
        </p:nvGrpSpPr>
        <p:grpSpPr bwMode="auto">
          <a:xfrm>
            <a:off x="2718955" y="2573605"/>
            <a:ext cx="1456354" cy="569604"/>
            <a:chOff x="2452" y="1701"/>
            <a:chExt cx="803" cy="448"/>
          </a:xfrm>
        </p:grpSpPr>
        <p:sp>
          <p:nvSpPr>
            <p:cNvPr id="82951" name="Freeform 7"/>
            <p:cNvSpPr>
              <a:spLocks/>
            </p:cNvSpPr>
            <p:nvPr>
              <p:custDataLst>
                <p:tags r:id="rId15"/>
              </p:custDataLst>
            </p:nvPr>
          </p:nvSpPr>
          <p:spPr bwMode="blackWhite">
            <a:xfrm>
              <a:off x="2452" y="1864"/>
              <a:ext cx="0" cy="133"/>
            </a:xfrm>
            <a:custGeom>
              <a:avLst/>
              <a:gdLst/>
              <a:ahLst/>
              <a:cxnLst>
                <a:cxn ang="0">
                  <a:pos x="0" y="0"/>
                </a:cxn>
                <a:cxn ang="0">
                  <a:pos x="802" y="0"/>
                </a:cxn>
                <a:cxn ang="0">
                  <a:pos x="896" y="260"/>
                </a:cxn>
                <a:cxn ang="0">
                  <a:pos x="802" y="520"/>
                </a:cxn>
                <a:cxn ang="0">
                  <a:pos x="0" y="520"/>
                </a:cxn>
                <a:cxn ang="0">
                  <a:pos x="94" y="260"/>
                </a:cxn>
                <a:cxn ang="0">
                  <a:pos x="0" y="0"/>
                </a:cxn>
              </a:cxnLst>
              <a:rect l="0" t="0" r="r" b="b"/>
              <a:pathLst>
                <a:path w="896" h="520">
                  <a:moveTo>
                    <a:pt x="0" y="0"/>
                  </a:moveTo>
                  <a:lnTo>
                    <a:pt x="802" y="0"/>
                  </a:lnTo>
                  <a:lnTo>
                    <a:pt x="896" y="260"/>
                  </a:lnTo>
                  <a:lnTo>
                    <a:pt x="802"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52" name="Rectangle 8"/>
            <p:cNvSpPr>
              <a:spLocks noChangeArrowheads="1"/>
            </p:cNvSpPr>
            <p:nvPr>
              <p:custDataLst>
                <p:tags r:id="rId16"/>
              </p:custDataLst>
            </p:nvPr>
          </p:nvSpPr>
          <p:spPr bwMode="blackWhite">
            <a:xfrm>
              <a:off x="2578" y="1701"/>
              <a:ext cx="677"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Build TCO framework for ideas</a:t>
              </a:r>
            </a:p>
          </p:txBody>
        </p:sp>
      </p:grpSp>
      <p:grpSp>
        <p:nvGrpSpPr>
          <p:cNvPr id="4" name="Group 9"/>
          <p:cNvGrpSpPr>
            <a:grpSpLocks/>
          </p:cNvGrpSpPr>
          <p:nvPr>
            <p:custDataLst>
              <p:tags r:id="rId4"/>
            </p:custDataLst>
          </p:nvPr>
        </p:nvGrpSpPr>
        <p:grpSpPr bwMode="auto">
          <a:xfrm>
            <a:off x="4169355" y="2573605"/>
            <a:ext cx="1458941" cy="569604"/>
            <a:chOff x="2452" y="1701"/>
            <a:chExt cx="803" cy="448"/>
          </a:xfrm>
        </p:grpSpPr>
        <p:sp>
          <p:nvSpPr>
            <p:cNvPr id="82954" name="Freeform 10"/>
            <p:cNvSpPr>
              <a:spLocks/>
            </p:cNvSpPr>
            <p:nvPr>
              <p:custDataLst>
                <p:tags r:id="rId13"/>
              </p:custDataLst>
            </p:nvPr>
          </p:nvSpPr>
          <p:spPr bwMode="blackWhite">
            <a:xfrm>
              <a:off x="2452" y="1864"/>
              <a:ext cx="0" cy="133"/>
            </a:xfrm>
            <a:custGeom>
              <a:avLst/>
              <a:gdLst/>
              <a:ahLst/>
              <a:cxnLst>
                <a:cxn ang="0">
                  <a:pos x="0" y="0"/>
                </a:cxn>
                <a:cxn ang="0">
                  <a:pos x="802" y="0"/>
                </a:cxn>
                <a:cxn ang="0">
                  <a:pos x="896" y="260"/>
                </a:cxn>
                <a:cxn ang="0">
                  <a:pos x="802" y="520"/>
                </a:cxn>
                <a:cxn ang="0">
                  <a:pos x="0" y="520"/>
                </a:cxn>
                <a:cxn ang="0">
                  <a:pos x="94" y="260"/>
                </a:cxn>
                <a:cxn ang="0">
                  <a:pos x="0" y="0"/>
                </a:cxn>
              </a:cxnLst>
              <a:rect l="0" t="0" r="r" b="b"/>
              <a:pathLst>
                <a:path w="896" h="520">
                  <a:moveTo>
                    <a:pt x="0" y="0"/>
                  </a:moveTo>
                  <a:lnTo>
                    <a:pt x="802" y="0"/>
                  </a:lnTo>
                  <a:lnTo>
                    <a:pt x="896" y="260"/>
                  </a:lnTo>
                  <a:lnTo>
                    <a:pt x="802"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55" name="Rectangle 11"/>
            <p:cNvSpPr>
              <a:spLocks noChangeArrowheads="1"/>
            </p:cNvSpPr>
            <p:nvPr>
              <p:custDataLst>
                <p:tags r:id="rId14"/>
              </p:custDataLst>
            </p:nvPr>
          </p:nvSpPr>
          <p:spPr bwMode="blackWhite">
            <a:xfrm>
              <a:off x="2578" y="1701"/>
              <a:ext cx="677"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Evaluate ideas and proposals</a:t>
              </a:r>
            </a:p>
          </p:txBody>
        </p:sp>
      </p:grpSp>
      <p:grpSp>
        <p:nvGrpSpPr>
          <p:cNvPr id="5" name="Group 12"/>
          <p:cNvGrpSpPr>
            <a:grpSpLocks/>
          </p:cNvGrpSpPr>
          <p:nvPr>
            <p:custDataLst>
              <p:tags r:id="rId5"/>
            </p:custDataLst>
          </p:nvPr>
        </p:nvGrpSpPr>
        <p:grpSpPr bwMode="auto">
          <a:xfrm>
            <a:off x="5621195" y="2573605"/>
            <a:ext cx="1487826" cy="569604"/>
            <a:chOff x="4052" y="1701"/>
            <a:chExt cx="819" cy="448"/>
          </a:xfrm>
        </p:grpSpPr>
        <p:sp>
          <p:nvSpPr>
            <p:cNvPr id="82957" name="Freeform 13"/>
            <p:cNvSpPr>
              <a:spLocks/>
            </p:cNvSpPr>
            <p:nvPr>
              <p:custDataLst>
                <p:tags r:id="rId11"/>
              </p:custDataLst>
            </p:nvPr>
          </p:nvSpPr>
          <p:spPr bwMode="blackWhite">
            <a:xfrm>
              <a:off x="4052" y="1864"/>
              <a:ext cx="0" cy="133"/>
            </a:xfrm>
            <a:custGeom>
              <a:avLst/>
              <a:gdLst/>
              <a:ahLst/>
              <a:cxnLst>
                <a:cxn ang="0">
                  <a:pos x="0" y="0"/>
                </a:cxn>
                <a:cxn ang="0">
                  <a:pos x="818" y="0"/>
                </a:cxn>
                <a:cxn ang="0">
                  <a:pos x="912" y="260"/>
                </a:cxn>
                <a:cxn ang="0">
                  <a:pos x="818" y="520"/>
                </a:cxn>
                <a:cxn ang="0">
                  <a:pos x="0" y="520"/>
                </a:cxn>
                <a:cxn ang="0">
                  <a:pos x="94" y="260"/>
                </a:cxn>
                <a:cxn ang="0">
                  <a:pos x="0" y="0"/>
                </a:cxn>
              </a:cxnLst>
              <a:rect l="0" t="0" r="r" b="b"/>
              <a:pathLst>
                <a:path w="912" h="520">
                  <a:moveTo>
                    <a:pt x="0" y="0"/>
                  </a:moveTo>
                  <a:lnTo>
                    <a:pt x="818" y="0"/>
                  </a:lnTo>
                  <a:lnTo>
                    <a:pt x="912" y="260"/>
                  </a:lnTo>
                  <a:lnTo>
                    <a:pt x="818"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58" name="Rectangle 14"/>
            <p:cNvSpPr>
              <a:spLocks noChangeArrowheads="1"/>
            </p:cNvSpPr>
            <p:nvPr>
              <p:custDataLst>
                <p:tags r:id="rId12"/>
              </p:custDataLst>
            </p:nvPr>
          </p:nvSpPr>
          <p:spPr bwMode="blackWhite">
            <a:xfrm>
              <a:off x="4178" y="1701"/>
              <a:ext cx="693"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err="1" smtClean="0">
                  <a:solidFill>
                    <a:srgbClr val="000000"/>
                  </a:solidFill>
                  <a:latin typeface="Arial" charset="0"/>
                </a:rPr>
                <a:t>Finalise</a:t>
              </a:r>
              <a:r>
                <a:rPr lang="en-US" sz="1000" dirty="0" smtClean="0">
                  <a:solidFill>
                    <a:srgbClr val="000000"/>
                  </a:solidFill>
                  <a:latin typeface="Arial" charset="0"/>
                </a:rPr>
                <a:t> strategy and plan implementation</a:t>
              </a:r>
            </a:p>
          </p:txBody>
        </p:sp>
      </p:grpSp>
      <p:grpSp>
        <p:nvGrpSpPr>
          <p:cNvPr id="6" name="Group 15"/>
          <p:cNvGrpSpPr>
            <a:grpSpLocks/>
          </p:cNvGrpSpPr>
          <p:nvPr>
            <p:custDataLst>
              <p:tags r:id="rId6"/>
            </p:custDataLst>
          </p:nvPr>
        </p:nvGrpSpPr>
        <p:grpSpPr bwMode="auto">
          <a:xfrm>
            <a:off x="7097571" y="2573605"/>
            <a:ext cx="1393217" cy="569604"/>
            <a:chOff x="4052" y="1701"/>
            <a:chExt cx="819" cy="448"/>
          </a:xfrm>
        </p:grpSpPr>
        <p:sp>
          <p:nvSpPr>
            <p:cNvPr id="82960" name="Freeform 16"/>
            <p:cNvSpPr>
              <a:spLocks/>
            </p:cNvSpPr>
            <p:nvPr>
              <p:custDataLst>
                <p:tags r:id="rId9"/>
              </p:custDataLst>
            </p:nvPr>
          </p:nvSpPr>
          <p:spPr bwMode="blackWhite">
            <a:xfrm>
              <a:off x="4052" y="1864"/>
              <a:ext cx="0" cy="133"/>
            </a:xfrm>
            <a:custGeom>
              <a:avLst/>
              <a:gdLst/>
              <a:ahLst/>
              <a:cxnLst>
                <a:cxn ang="0">
                  <a:pos x="0" y="0"/>
                </a:cxn>
                <a:cxn ang="0">
                  <a:pos x="818" y="0"/>
                </a:cxn>
                <a:cxn ang="0">
                  <a:pos x="912" y="260"/>
                </a:cxn>
                <a:cxn ang="0">
                  <a:pos x="818" y="520"/>
                </a:cxn>
                <a:cxn ang="0">
                  <a:pos x="0" y="520"/>
                </a:cxn>
                <a:cxn ang="0">
                  <a:pos x="94" y="260"/>
                </a:cxn>
                <a:cxn ang="0">
                  <a:pos x="0" y="0"/>
                </a:cxn>
              </a:cxnLst>
              <a:rect l="0" t="0" r="r" b="b"/>
              <a:pathLst>
                <a:path w="912" h="520">
                  <a:moveTo>
                    <a:pt x="0" y="0"/>
                  </a:moveTo>
                  <a:lnTo>
                    <a:pt x="818" y="0"/>
                  </a:lnTo>
                  <a:lnTo>
                    <a:pt x="912" y="260"/>
                  </a:lnTo>
                  <a:lnTo>
                    <a:pt x="818"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61" name="Rectangle 17"/>
            <p:cNvSpPr>
              <a:spLocks noChangeArrowheads="1"/>
            </p:cNvSpPr>
            <p:nvPr>
              <p:custDataLst>
                <p:tags r:id="rId10"/>
              </p:custDataLst>
            </p:nvPr>
          </p:nvSpPr>
          <p:spPr bwMode="blackWhite">
            <a:xfrm>
              <a:off x="4178" y="1701"/>
              <a:ext cx="693"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Launch implementation and capture savings</a:t>
              </a:r>
            </a:p>
          </p:txBody>
        </p:sp>
      </p:grpSp>
      <p:sp>
        <p:nvSpPr>
          <p:cNvPr id="82963" name="McK Message"/>
          <p:cNvSpPr>
            <a:spLocks noChangeArrowheads="1"/>
          </p:cNvSpPr>
          <p:nvPr>
            <p:custDataLst>
              <p:tags r:id="rId7"/>
            </p:custDataLst>
          </p:nvPr>
        </p:nvSpPr>
        <p:spPr bwMode="auto">
          <a:xfrm>
            <a:off x="682626" y="1150004"/>
            <a:ext cx="6253306" cy="200055"/>
          </a:xfrm>
          <a:prstGeom prst="rect">
            <a:avLst/>
          </a:prstGeom>
          <a:noFill/>
          <a:ln w="9525">
            <a:noFill/>
            <a:miter lim="800000"/>
            <a:headEnd/>
            <a:tailEnd/>
          </a:ln>
          <a:effectLst/>
        </p:spPr>
        <p:txBody>
          <a:bodyPr lIns="0" tIns="0" rIns="0" bIns="0">
            <a:spAutoFit/>
          </a:bodyPr>
          <a:lstStyle/>
          <a:p>
            <a:pPr eaLnBrk="0" hangingPunct="0"/>
            <a:r>
              <a:rPr lang="en-GB" sz="1300" b="0" dirty="0" err="1" smtClean="0">
                <a:solidFill>
                  <a:srgbClr val="000000"/>
                </a:solidFill>
                <a:latin typeface="Arial" charset="0"/>
              </a:rPr>
              <a:t>GenPower</a:t>
            </a:r>
            <a:r>
              <a:rPr lang="en-GB" sz="1300" b="0" dirty="0" smtClean="0">
                <a:solidFill>
                  <a:srgbClr val="000000"/>
                </a:solidFill>
                <a:latin typeface="Arial" charset="0"/>
              </a:rPr>
              <a:t> Sourcing Process for Category teams</a:t>
            </a:r>
          </a:p>
        </p:txBody>
      </p:sp>
      <p:sp>
        <p:nvSpPr>
          <p:cNvPr id="82964" name="McK Message"/>
          <p:cNvSpPr>
            <a:spLocks noChangeArrowheads="1"/>
          </p:cNvSpPr>
          <p:nvPr>
            <p:custDataLst>
              <p:tags r:id="rId8"/>
            </p:custDataLst>
          </p:nvPr>
        </p:nvSpPr>
        <p:spPr bwMode="auto">
          <a:xfrm>
            <a:off x="1437409" y="2365843"/>
            <a:ext cx="6251864" cy="138499"/>
          </a:xfrm>
          <a:prstGeom prst="rect">
            <a:avLst/>
          </a:prstGeom>
          <a:noFill/>
          <a:ln w="9525">
            <a:noFill/>
            <a:miter lim="800000"/>
            <a:headEnd/>
            <a:tailEnd/>
          </a:ln>
          <a:effectLst/>
        </p:spPr>
        <p:txBody>
          <a:bodyPr lIns="0" tIns="0" rIns="0" bIns="0">
            <a:spAutoFit/>
          </a:bodyPr>
          <a:lstStyle/>
          <a:p>
            <a:pPr eaLnBrk="0" hangingPunct="0"/>
            <a:r>
              <a:rPr lang="en-GB" sz="900" b="0" i="1" dirty="0" smtClean="0">
                <a:solidFill>
                  <a:srgbClr val="000000"/>
                </a:solidFill>
                <a:latin typeface="Arial" charset="0"/>
              </a:rPr>
              <a:t>Wave 1 (5 commodities)</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idx="4294967295"/>
          </p:nvPr>
        </p:nvSpPr>
        <p:spPr>
          <a:xfrm>
            <a:off x="0" y="1812925"/>
            <a:ext cx="6637338" cy="168275"/>
          </a:xfrm>
        </p:spPr>
        <p:txBody>
          <a:bodyPr/>
          <a:lstStyle/>
          <a:p>
            <a:r>
              <a:rPr lang="en-US"/>
              <a:t>CASTINGS SUPPLIER WORKSHOP TCO EXAMPLE</a:t>
            </a:r>
          </a:p>
        </p:txBody>
      </p:sp>
      <p:sp>
        <p:nvSpPr>
          <p:cNvPr id="80899" name="Rectangle 3"/>
          <p:cNvSpPr>
            <a:spLocks noChangeArrowheads="1"/>
          </p:cNvSpPr>
          <p:nvPr/>
        </p:nvSpPr>
        <p:spPr bwMode="auto">
          <a:xfrm>
            <a:off x="623454" y="2018461"/>
            <a:ext cx="6650182" cy="169277"/>
          </a:xfrm>
          <a:prstGeom prst="rect">
            <a:avLst/>
          </a:prstGeom>
          <a:noFill/>
          <a:ln w="9525">
            <a:noFill/>
            <a:miter lim="800000"/>
            <a:headEnd/>
            <a:tailEnd/>
          </a:ln>
          <a:effectLst/>
        </p:spPr>
        <p:txBody>
          <a:bodyPr lIns="0" tIns="0" rIns="0" bIns="0">
            <a:spAutoFit/>
          </a:bodyPr>
          <a:lstStyle/>
          <a:p>
            <a:pPr eaLnBrk="0" hangingPunct="0">
              <a:spcBef>
                <a:spcPct val="50000"/>
              </a:spcBef>
            </a:pPr>
            <a:r>
              <a:rPr lang="en-US" sz="1100" b="0" dirty="0" smtClean="0">
                <a:solidFill>
                  <a:srgbClr val="000000"/>
                </a:solidFill>
                <a:latin typeface="Arial" charset="0"/>
              </a:rPr>
              <a:t>Percent</a:t>
            </a:r>
          </a:p>
        </p:txBody>
      </p:sp>
      <p:sp>
        <p:nvSpPr>
          <p:cNvPr id="80900" name="Rectangle 4"/>
          <p:cNvSpPr>
            <a:spLocks noChangeArrowheads="1"/>
          </p:cNvSpPr>
          <p:nvPr/>
        </p:nvSpPr>
        <p:spPr bwMode="auto">
          <a:xfrm>
            <a:off x="1454729"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Materials</a:t>
            </a:r>
          </a:p>
        </p:txBody>
      </p:sp>
      <p:sp>
        <p:nvSpPr>
          <p:cNvPr id="80901" name="Rectangle 5"/>
          <p:cNvSpPr>
            <a:spLocks noChangeArrowheads="1"/>
          </p:cNvSpPr>
          <p:nvPr/>
        </p:nvSpPr>
        <p:spPr bwMode="auto">
          <a:xfrm>
            <a:off x="2127252"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Labor</a:t>
            </a:r>
          </a:p>
        </p:txBody>
      </p:sp>
      <p:sp>
        <p:nvSpPr>
          <p:cNvPr id="80902" name="Rectangle 6"/>
          <p:cNvSpPr>
            <a:spLocks noChangeArrowheads="1"/>
          </p:cNvSpPr>
          <p:nvPr/>
        </p:nvSpPr>
        <p:spPr bwMode="auto">
          <a:xfrm>
            <a:off x="2757922"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Overhead</a:t>
            </a:r>
          </a:p>
        </p:txBody>
      </p:sp>
      <p:sp>
        <p:nvSpPr>
          <p:cNvPr id="80903" name="Rectangle 7"/>
          <p:cNvSpPr>
            <a:spLocks noChangeArrowheads="1"/>
          </p:cNvSpPr>
          <p:nvPr/>
        </p:nvSpPr>
        <p:spPr bwMode="auto">
          <a:xfrm>
            <a:off x="3440547" y="5245755"/>
            <a:ext cx="777875" cy="2769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Gross</a:t>
            </a:r>
            <a:br>
              <a:rPr lang="en-US" sz="900" b="0" dirty="0" smtClean="0">
                <a:solidFill>
                  <a:srgbClr val="000000"/>
                </a:solidFill>
                <a:latin typeface="Arial" charset="0"/>
              </a:rPr>
            </a:br>
            <a:r>
              <a:rPr lang="en-US" sz="900" b="0" dirty="0" smtClean="0">
                <a:solidFill>
                  <a:srgbClr val="000000"/>
                </a:solidFill>
                <a:latin typeface="Arial" charset="0"/>
              </a:rPr>
              <a:t>margin</a:t>
            </a:r>
          </a:p>
        </p:txBody>
      </p:sp>
      <p:sp>
        <p:nvSpPr>
          <p:cNvPr id="80904" name="Rectangle 8"/>
          <p:cNvSpPr>
            <a:spLocks noChangeArrowheads="1"/>
          </p:cNvSpPr>
          <p:nvPr/>
        </p:nvSpPr>
        <p:spPr bwMode="auto">
          <a:xfrm>
            <a:off x="4678797"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Overhead</a:t>
            </a:r>
          </a:p>
        </p:txBody>
      </p:sp>
      <p:graphicFrame>
        <p:nvGraphicFramePr>
          <p:cNvPr id="80905" name="Object 9"/>
          <p:cNvGraphicFramePr>
            <a:graphicFrameLocks/>
          </p:cNvGraphicFramePr>
          <p:nvPr/>
        </p:nvGraphicFramePr>
        <p:xfrm>
          <a:off x="1121354" y="2238376"/>
          <a:ext cx="7409295" cy="3076015"/>
        </p:xfrm>
        <a:graphic>
          <a:graphicData uri="http://schemas.openxmlformats.org/presentationml/2006/ole">
            <p:oleObj spid="_x0000_s131074" name="Chart" r:id="rId4" imgW="8153280" imgH="3485880" progId="MSGraph.Chart.5">
              <p:embed/>
            </p:oleObj>
          </a:graphicData>
        </a:graphic>
      </p:graphicFrame>
      <p:sp>
        <p:nvSpPr>
          <p:cNvPr id="80906" name="Rectangle 10"/>
          <p:cNvSpPr>
            <a:spLocks noChangeArrowheads="1"/>
          </p:cNvSpPr>
          <p:nvPr/>
        </p:nvSpPr>
        <p:spPr bwMode="auto">
          <a:xfrm>
            <a:off x="4064002"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Labor</a:t>
            </a:r>
          </a:p>
        </p:txBody>
      </p:sp>
      <p:sp>
        <p:nvSpPr>
          <p:cNvPr id="80907" name="Rectangle 11"/>
          <p:cNvSpPr>
            <a:spLocks noChangeArrowheads="1"/>
          </p:cNvSpPr>
          <p:nvPr/>
        </p:nvSpPr>
        <p:spPr bwMode="auto">
          <a:xfrm>
            <a:off x="5342661"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Freight</a:t>
            </a:r>
          </a:p>
        </p:txBody>
      </p:sp>
      <p:sp>
        <p:nvSpPr>
          <p:cNvPr id="80908" name="Rectangle 12"/>
          <p:cNvSpPr>
            <a:spLocks noChangeArrowheads="1"/>
          </p:cNvSpPr>
          <p:nvPr/>
        </p:nvSpPr>
        <p:spPr bwMode="auto">
          <a:xfrm>
            <a:off x="5927149"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Inventory</a:t>
            </a:r>
          </a:p>
        </p:txBody>
      </p:sp>
      <p:sp>
        <p:nvSpPr>
          <p:cNvPr id="80909" name="Rectangle 13"/>
          <p:cNvSpPr>
            <a:spLocks noChangeArrowheads="1"/>
          </p:cNvSpPr>
          <p:nvPr/>
        </p:nvSpPr>
        <p:spPr bwMode="auto">
          <a:xfrm>
            <a:off x="6641524" y="5245755"/>
            <a:ext cx="777875" cy="2769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Quality</a:t>
            </a:r>
            <a:br>
              <a:rPr lang="en-US" sz="900" b="0" dirty="0" smtClean="0">
                <a:solidFill>
                  <a:srgbClr val="000000"/>
                </a:solidFill>
                <a:latin typeface="Arial" charset="0"/>
              </a:rPr>
            </a:br>
            <a:r>
              <a:rPr lang="en-US" sz="900" b="0" dirty="0" smtClean="0">
                <a:solidFill>
                  <a:srgbClr val="000000"/>
                </a:solidFill>
                <a:latin typeface="Arial" charset="0"/>
              </a:rPr>
              <a:t>Assurance</a:t>
            </a:r>
          </a:p>
        </p:txBody>
      </p:sp>
      <p:sp>
        <p:nvSpPr>
          <p:cNvPr id="80910" name="Rectangle 14"/>
          <p:cNvSpPr>
            <a:spLocks noChangeArrowheads="1"/>
          </p:cNvSpPr>
          <p:nvPr/>
        </p:nvSpPr>
        <p:spPr bwMode="auto">
          <a:xfrm>
            <a:off x="7259206"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Admin</a:t>
            </a:r>
          </a:p>
        </p:txBody>
      </p:sp>
      <p:sp>
        <p:nvSpPr>
          <p:cNvPr id="80911" name="Rectangle 15"/>
          <p:cNvSpPr>
            <a:spLocks noChangeArrowheads="1"/>
          </p:cNvSpPr>
          <p:nvPr/>
        </p:nvSpPr>
        <p:spPr bwMode="auto">
          <a:xfrm>
            <a:off x="7930285"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Total</a:t>
            </a:r>
          </a:p>
        </p:txBody>
      </p:sp>
      <p:sp>
        <p:nvSpPr>
          <p:cNvPr id="80912" name="Rectangle 16"/>
          <p:cNvSpPr>
            <a:spLocks noChangeArrowheads="1"/>
          </p:cNvSpPr>
          <p:nvPr/>
        </p:nvSpPr>
        <p:spPr bwMode="auto">
          <a:xfrm>
            <a:off x="623456" y="5556718"/>
            <a:ext cx="580159" cy="498935"/>
          </a:xfrm>
          <a:prstGeom prst="rect">
            <a:avLst/>
          </a:prstGeom>
          <a:noFill/>
          <a:ln w="9525">
            <a:noFill/>
            <a:miter lim="800000"/>
            <a:headEnd/>
            <a:tailEnd/>
          </a:ln>
          <a:effectLst/>
        </p:spPr>
        <p:txBody>
          <a:bodyPr lIns="82618" tIns="41310" rIns="82618" bIns="41310">
            <a:spAutoFit/>
          </a:bodyPr>
          <a:lstStyle/>
          <a:p>
            <a:pPr eaLnBrk="0" hangingPunct="0">
              <a:spcBef>
                <a:spcPct val="50000"/>
              </a:spcBef>
            </a:pPr>
            <a:r>
              <a:rPr lang="en-US" sz="900" dirty="0" smtClean="0">
                <a:solidFill>
                  <a:srgbClr val="000000"/>
                </a:solidFill>
                <a:latin typeface="Arial" charset="0"/>
              </a:rPr>
              <a:t>Major TCO drivers</a:t>
            </a:r>
          </a:p>
        </p:txBody>
      </p:sp>
      <p:sp>
        <p:nvSpPr>
          <p:cNvPr id="80913" name="Oval 17"/>
          <p:cNvSpPr>
            <a:spLocks noChangeArrowheads="1"/>
          </p:cNvSpPr>
          <p:nvPr/>
        </p:nvSpPr>
        <p:spPr bwMode="auto">
          <a:xfrm>
            <a:off x="3558886" y="4200805"/>
            <a:ext cx="844262" cy="504265"/>
          </a:xfrm>
          <a:prstGeom prst="ellipse">
            <a:avLst/>
          </a:prstGeom>
          <a:solidFill>
            <a:schemeClr val="accent1"/>
          </a:solidFill>
          <a:ln w="12700">
            <a:solidFill>
              <a:schemeClr val="tx1"/>
            </a:solidFill>
            <a:round/>
            <a:headEnd/>
            <a:tailEnd/>
          </a:ln>
          <a:effectLst/>
        </p:spPr>
        <p:txBody>
          <a:bodyPr wrap="none" lIns="82618" tIns="41310" rIns="82618" bIns="41310" anchor="ctr"/>
          <a:lstStyle/>
          <a:p>
            <a:pPr algn="ctr" eaLnBrk="0" hangingPunct="0"/>
            <a:r>
              <a:rPr lang="en-US" sz="900" b="0" dirty="0" smtClean="0">
                <a:solidFill>
                  <a:srgbClr val="000000"/>
                </a:solidFill>
                <a:latin typeface="Arial" charset="0"/>
              </a:rPr>
              <a:t>Negotiate</a:t>
            </a:r>
            <a:br>
              <a:rPr lang="en-US" sz="900" b="0" dirty="0" smtClean="0">
                <a:solidFill>
                  <a:srgbClr val="000000"/>
                </a:solidFill>
                <a:latin typeface="Arial" charset="0"/>
              </a:rPr>
            </a:br>
            <a:r>
              <a:rPr lang="en-US" sz="900" b="0" dirty="0" smtClean="0">
                <a:solidFill>
                  <a:srgbClr val="000000"/>
                </a:solidFill>
                <a:latin typeface="Arial" charset="0"/>
              </a:rPr>
              <a:t>aggressively</a:t>
            </a:r>
          </a:p>
        </p:txBody>
      </p:sp>
      <p:sp>
        <p:nvSpPr>
          <p:cNvPr id="80914" name="Line 18"/>
          <p:cNvSpPr>
            <a:spLocks noChangeShapeType="1"/>
          </p:cNvSpPr>
          <p:nvPr/>
        </p:nvSpPr>
        <p:spPr bwMode="auto">
          <a:xfrm flipH="1" flipV="1">
            <a:off x="3651250" y="3931864"/>
            <a:ext cx="163080" cy="284349"/>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80915" name="Line 19"/>
          <p:cNvSpPr>
            <a:spLocks noChangeShapeType="1"/>
          </p:cNvSpPr>
          <p:nvPr/>
        </p:nvSpPr>
        <p:spPr bwMode="auto">
          <a:xfrm flipH="1" flipV="1">
            <a:off x="3283239" y="4289053"/>
            <a:ext cx="281420" cy="137272"/>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80916" name="Oval 20"/>
          <p:cNvSpPr>
            <a:spLocks noChangeArrowheads="1"/>
          </p:cNvSpPr>
          <p:nvPr/>
        </p:nvSpPr>
        <p:spPr bwMode="auto">
          <a:xfrm>
            <a:off x="4693227" y="1997448"/>
            <a:ext cx="844262" cy="504265"/>
          </a:xfrm>
          <a:prstGeom prst="ellipse">
            <a:avLst/>
          </a:prstGeom>
          <a:solidFill>
            <a:schemeClr val="accent1"/>
          </a:solidFill>
          <a:ln w="12700">
            <a:solidFill>
              <a:schemeClr val="tx1"/>
            </a:solidFill>
            <a:round/>
            <a:headEnd/>
            <a:tailEnd/>
          </a:ln>
          <a:effectLst/>
        </p:spPr>
        <p:txBody>
          <a:bodyPr wrap="none" lIns="82618" tIns="41310" rIns="82618" bIns="41310" anchor="ctr"/>
          <a:lstStyle/>
          <a:p>
            <a:pPr algn="ctr" eaLnBrk="0" hangingPunct="0"/>
            <a:r>
              <a:rPr lang="en-US" sz="900" b="0" dirty="0" smtClean="0">
                <a:solidFill>
                  <a:srgbClr val="000000"/>
                </a:solidFill>
                <a:latin typeface="Arial" charset="0"/>
              </a:rPr>
              <a:t>Potential</a:t>
            </a:r>
            <a:br>
              <a:rPr lang="en-US" sz="900" b="0" dirty="0" smtClean="0">
                <a:solidFill>
                  <a:srgbClr val="000000"/>
                </a:solidFill>
                <a:latin typeface="Arial" charset="0"/>
              </a:rPr>
            </a:br>
            <a:r>
              <a:rPr lang="en-US" sz="900" b="0" dirty="0" smtClean="0">
                <a:solidFill>
                  <a:srgbClr val="000000"/>
                </a:solidFill>
                <a:latin typeface="Arial" charset="0"/>
              </a:rPr>
              <a:t>outsourcing</a:t>
            </a:r>
            <a:br>
              <a:rPr lang="en-US" sz="900" b="0" dirty="0" smtClean="0">
                <a:solidFill>
                  <a:srgbClr val="000000"/>
                </a:solidFill>
                <a:latin typeface="Arial" charset="0"/>
              </a:rPr>
            </a:br>
            <a:r>
              <a:rPr lang="en-US" sz="900" b="0" dirty="0" smtClean="0">
                <a:solidFill>
                  <a:srgbClr val="000000"/>
                </a:solidFill>
                <a:latin typeface="Arial" charset="0"/>
              </a:rPr>
              <a:t>opportunities</a:t>
            </a:r>
          </a:p>
        </p:txBody>
      </p:sp>
      <p:sp>
        <p:nvSpPr>
          <p:cNvPr id="80917" name="Line 21"/>
          <p:cNvSpPr>
            <a:spLocks noChangeShapeType="1"/>
          </p:cNvSpPr>
          <p:nvPr/>
        </p:nvSpPr>
        <p:spPr bwMode="auto">
          <a:xfrm flipH="1">
            <a:off x="4701886" y="2507318"/>
            <a:ext cx="259773" cy="299757"/>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80918" name="Rectangle 22"/>
          <p:cNvSpPr>
            <a:spLocks noChangeArrowheads="1"/>
          </p:cNvSpPr>
          <p:nvPr/>
        </p:nvSpPr>
        <p:spPr bwMode="auto">
          <a:xfrm>
            <a:off x="1384012" y="5530103"/>
            <a:ext cx="1301750" cy="896294"/>
          </a:xfrm>
          <a:prstGeom prst="rect">
            <a:avLst/>
          </a:prstGeom>
          <a:noFill/>
          <a:ln w="12700">
            <a:solidFill>
              <a:schemeClr val="bg2"/>
            </a:solidFill>
            <a:miter lim="800000"/>
            <a:headEnd/>
            <a:tailEnd/>
          </a:ln>
          <a:effectLst/>
        </p:spPr>
        <p:txBody>
          <a:bodyPr lIns="17093" tIns="17093" rIns="17093" bIns="17093">
            <a:spAutoFit/>
          </a:bodyPr>
          <a:lstStyle/>
          <a:p>
            <a:pPr marL="102561" lvl="1" defTabSz="891710" eaLnBrk="0" hangingPunct="0">
              <a:buSzPct val="120000"/>
              <a:buFontTx/>
              <a:buChar char="•"/>
            </a:pPr>
            <a:r>
              <a:rPr lang="en-US" sz="900" b="0" dirty="0" smtClean="0">
                <a:solidFill>
                  <a:srgbClr val="000000"/>
                </a:solidFill>
                <a:latin typeface="Arial" charset="0"/>
              </a:rPr>
              <a:t>Material choice</a:t>
            </a:r>
          </a:p>
          <a:p>
            <a:pPr marL="102561" lvl="1" defTabSz="891710" eaLnBrk="0" hangingPunct="0">
              <a:buSzPct val="120000"/>
              <a:buFontTx/>
              <a:buChar char="•"/>
            </a:pPr>
            <a:r>
              <a:rPr lang="en-US" sz="900" b="0" dirty="0" smtClean="0">
                <a:solidFill>
                  <a:srgbClr val="000000"/>
                </a:solidFill>
                <a:latin typeface="Arial" charset="0"/>
              </a:rPr>
              <a:t>Part size</a:t>
            </a:r>
          </a:p>
          <a:p>
            <a:pPr marL="102561" lvl="1" defTabSz="891710" eaLnBrk="0" hangingPunct="0">
              <a:buSzPct val="120000"/>
              <a:buFontTx/>
              <a:buChar char="•"/>
            </a:pPr>
            <a:r>
              <a:rPr lang="en-US" sz="900" b="0" dirty="0" smtClean="0">
                <a:solidFill>
                  <a:srgbClr val="000000"/>
                </a:solidFill>
                <a:latin typeface="Arial" charset="0"/>
              </a:rPr>
              <a:t>Part complexity</a:t>
            </a:r>
          </a:p>
          <a:p>
            <a:pPr marL="102561" lvl="1" defTabSz="891710" eaLnBrk="0" hangingPunct="0">
              <a:buSzPct val="120000"/>
              <a:buFontTx/>
              <a:buChar char="•"/>
            </a:pPr>
            <a:r>
              <a:rPr lang="en-US" sz="900" b="0" dirty="0" smtClean="0">
                <a:solidFill>
                  <a:srgbClr val="000000"/>
                </a:solidFill>
                <a:latin typeface="Arial" charset="0"/>
              </a:rPr>
              <a:t>Modeling capability</a:t>
            </a:r>
          </a:p>
          <a:p>
            <a:pPr marL="102561" lvl="1" defTabSz="891710" eaLnBrk="0" hangingPunct="0">
              <a:buSzPct val="120000"/>
              <a:buFontTx/>
              <a:buChar char="•"/>
            </a:pPr>
            <a:r>
              <a:rPr lang="en-US" sz="900" b="0" dirty="0" smtClean="0">
                <a:solidFill>
                  <a:srgbClr val="000000"/>
                </a:solidFill>
                <a:latin typeface="Arial" charset="0"/>
              </a:rPr>
              <a:t>Productivity</a:t>
            </a:r>
          </a:p>
          <a:p>
            <a:pPr defTabSz="891710" eaLnBrk="0" hangingPunct="0"/>
            <a:endParaRPr lang="en-US" sz="900" b="0" dirty="0" smtClean="0">
              <a:solidFill>
                <a:srgbClr val="000000"/>
              </a:solidFill>
              <a:latin typeface="Arial" charset="0"/>
            </a:endParaRPr>
          </a:p>
        </p:txBody>
      </p:sp>
      <p:sp>
        <p:nvSpPr>
          <p:cNvPr id="80919" name="Rectangle 23"/>
          <p:cNvSpPr>
            <a:spLocks noChangeArrowheads="1"/>
          </p:cNvSpPr>
          <p:nvPr/>
        </p:nvSpPr>
        <p:spPr bwMode="auto">
          <a:xfrm>
            <a:off x="2700193" y="5530103"/>
            <a:ext cx="1303193" cy="896294"/>
          </a:xfrm>
          <a:prstGeom prst="rect">
            <a:avLst/>
          </a:prstGeom>
          <a:noFill/>
          <a:ln w="12700">
            <a:solidFill>
              <a:schemeClr val="bg2"/>
            </a:solidFill>
            <a:miter lim="800000"/>
            <a:headEnd/>
            <a:tailEnd/>
          </a:ln>
          <a:effectLst/>
        </p:spPr>
        <p:txBody>
          <a:bodyPr lIns="17093" tIns="17093" rIns="17093" bIns="17093">
            <a:spAutoFit/>
          </a:bodyPr>
          <a:lstStyle/>
          <a:p>
            <a:pPr marL="102561" lvl="1" defTabSz="891710" eaLnBrk="0" hangingPunct="0">
              <a:buSzPct val="120000"/>
              <a:buFontTx/>
              <a:buChar char="•"/>
            </a:pPr>
            <a:r>
              <a:rPr lang="en-US" sz="900" b="0" dirty="0" smtClean="0">
                <a:solidFill>
                  <a:srgbClr val="000000"/>
                </a:solidFill>
                <a:latin typeface="Arial" charset="0"/>
              </a:rPr>
              <a:t>Process/ automation</a:t>
            </a:r>
          </a:p>
          <a:p>
            <a:pPr marL="102561" lvl="1" defTabSz="891710" eaLnBrk="0" hangingPunct="0">
              <a:buSzPct val="120000"/>
              <a:buFontTx/>
              <a:buChar char="•"/>
            </a:pPr>
            <a:r>
              <a:rPr lang="en-US" sz="900" b="0" dirty="0" smtClean="0">
                <a:solidFill>
                  <a:srgbClr val="000000"/>
                </a:solidFill>
                <a:latin typeface="Arial" charset="0"/>
              </a:rPr>
              <a:t>Material choice</a:t>
            </a:r>
          </a:p>
          <a:p>
            <a:pPr marL="102561" lvl="1" defTabSz="891710" eaLnBrk="0" hangingPunct="0">
              <a:buSzPct val="120000"/>
              <a:buFontTx/>
              <a:buChar char="•"/>
            </a:pPr>
            <a:r>
              <a:rPr lang="en-US" sz="900" b="0" dirty="0" smtClean="0">
                <a:solidFill>
                  <a:srgbClr val="000000"/>
                </a:solidFill>
                <a:latin typeface="Arial" charset="0"/>
              </a:rPr>
              <a:t>Cast weight</a:t>
            </a:r>
          </a:p>
          <a:p>
            <a:pPr marL="102561" lvl="1" defTabSz="891710" eaLnBrk="0" hangingPunct="0">
              <a:buSzPct val="120000"/>
              <a:buFontTx/>
              <a:buChar char="•"/>
            </a:pPr>
            <a:r>
              <a:rPr lang="en-US" sz="900" b="0" dirty="0" smtClean="0">
                <a:solidFill>
                  <a:srgbClr val="000000"/>
                </a:solidFill>
                <a:latin typeface="Arial" charset="0"/>
              </a:rPr>
              <a:t>Level of competition</a:t>
            </a:r>
          </a:p>
          <a:p>
            <a:pPr marL="102561" lvl="1" defTabSz="891710" eaLnBrk="0" hangingPunct="0">
              <a:buSzPct val="120000"/>
              <a:buFontTx/>
              <a:buChar char="•"/>
            </a:pPr>
            <a:r>
              <a:rPr lang="en-US" sz="900" b="0" dirty="0" smtClean="0">
                <a:solidFill>
                  <a:srgbClr val="000000"/>
                </a:solidFill>
                <a:latin typeface="Arial" charset="0"/>
              </a:rPr>
              <a:t>Purchase volume commitment</a:t>
            </a:r>
          </a:p>
        </p:txBody>
      </p:sp>
      <p:sp>
        <p:nvSpPr>
          <p:cNvPr id="80920" name="Rectangle 24"/>
          <p:cNvSpPr>
            <a:spLocks noChangeArrowheads="1"/>
          </p:cNvSpPr>
          <p:nvPr/>
        </p:nvSpPr>
        <p:spPr bwMode="auto">
          <a:xfrm>
            <a:off x="4014933" y="5530103"/>
            <a:ext cx="1233921" cy="880905"/>
          </a:xfrm>
          <a:prstGeom prst="rect">
            <a:avLst/>
          </a:prstGeom>
          <a:noFill/>
          <a:ln w="12700">
            <a:solidFill>
              <a:schemeClr val="bg2"/>
            </a:solidFill>
            <a:miter lim="800000"/>
            <a:headEnd/>
            <a:tailEnd/>
          </a:ln>
          <a:effectLst/>
        </p:spPr>
        <p:txBody>
          <a:bodyPr lIns="17093" tIns="17093" rIns="17093" bIns="17093">
            <a:spAutoFit/>
          </a:bodyPr>
          <a:lstStyle/>
          <a:p>
            <a:pPr marL="102561" lvl="1" defTabSz="891710" eaLnBrk="0" hangingPunct="0">
              <a:buSzPct val="120000"/>
              <a:buFontTx/>
              <a:buChar char="•"/>
            </a:pPr>
            <a:r>
              <a:rPr lang="en-US" sz="900" b="0" dirty="0" smtClean="0">
                <a:solidFill>
                  <a:srgbClr val="000000"/>
                </a:solidFill>
                <a:latin typeface="Arial" charset="0"/>
              </a:rPr>
              <a:t>Finishing specs</a:t>
            </a:r>
          </a:p>
          <a:p>
            <a:pPr marL="102561" lvl="1" defTabSz="891710" eaLnBrk="0" hangingPunct="0">
              <a:buSzPct val="120000"/>
              <a:buFontTx/>
              <a:buChar char="•"/>
            </a:pPr>
            <a:r>
              <a:rPr lang="en-US" sz="900" b="0" dirty="0" smtClean="0">
                <a:solidFill>
                  <a:srgbClr val="000000"/>
                </a:solidFill>
                <a:latin typeface="Arial" charset="0"/>
              </a:rPr>
              <a:t>Part complexity</a:t>
            </a:r>
          </a:p>
          <a:p>
            <a:pPr marL="102561" lvl="1" defTabSz="891710" eaLnBrk="0" hangingPunct="0">
              <a:buSzPct val="120000"/>
              <a:buFontTx/>
              <a:buChar char="•"/>
            </a:pPr>
            <a:r>
              <a:rPr lang="en-US" sz="900" b="0" dirty="0" smtClean="0">
                <a:solidFill>
                  <a:srgbClr val="000000"/>
                </a:solidFill>
                <a:latin typeface="Arial" charset="0"/>
              </a:rPr>
              <a:t>Burden rates</a:t>
            </a:r>
          </a:p>
          <a:p>
            <a:pPr defTabSz="891710" eaLnBrk="0" hangingPunct="0"/>
            <a:r>
              <a:rPr lang="en-US" sz="900" b="0" dirty="0" smtClean="0">
                <a:solidFill>
                  <a:srgbClr val="000000"/>
                </a:solidFill>
                <a:latin typeface="Arial" charset="0"/>
              </a:rPr>
              <a:t/>
            </a:r>
            <a:br>
              <a:rPr lang="en-US" sz="900" b="0" dirty="0" smtClean="0">
                <a:solidFill>
                  <a:srgbClr val="000000"/>
                </a:solidFill>
                <a:latin typeface="Arial" charset="0"/>
              </a:rPr>
            </a:br>
            <a:endParaRPr lang="en-US" sz="900" b="0" dirty="0" smtClean="0">
              <a:solidFill>
                <a:srgbClr val="000000"/>
              </a:solidFill>
              <a:latin typeface="Arial" charset="0"/>
            </a:endParaRPr>
          </a:p>
          <a:p>
            <a:pPr defTabSz="891710" eaLnBrk="0" hangingPunct="0"/>
            <a:endParaRPr lang="en-US" sz="900" b="0" dirty="0" smtClean="0">
              <a:solidFill>
                <a:srgbClr val="000000"/>
              </a:solidFill>
              <a:latin typeface="Arial" charset="0"/>
            </a:endParaRPr>
          </a:p>
        </p:txBody>
      </p:sp>
      <p:sp>
        <p:nvSpPr>
          <p:cNvPr id="80921" name="Rectangle 25"/>
          <p:cNvSpPr>
            <a:spLocks noChangeArrowheads="1"/>
          </p:cNvSpPr>
          <p:nvPr/>
        </p:nvSpPr>
        <p:spPr bwMode="auto">
          <a:xfrm>
            <a:off x="5260400" y="5530104"/>
            <a:ext cx="2639579" cy="865517"/>
          </a:xfrm>
          <a:prstGeom prst="rect">
            <a:avLst/>
          </a:prstGeom>
          <a:noFill/>
          <a:ln w="12700">
            <a:solidFill>
              <a:schemeClr val="bg2"/>
            </a:solidFill>
            <a:miter lim="800000"/>
            <a:headEnd/>
            <a:tailEnd/>
          </a:ln>
          <a:effectLst/>
        </p:spPr>
        <p:txBody>
          <a:bodyPr lIns="17093" tIns="17093" rIns="17093" bIns="17093">
            <a:spAutoFit/>
          </a:bodyPr>
          <a:lstStyle/>
          <a:p>
            <a:pPr marL="102561" lvl="1" defTabSz="891710" eaLnBrk="0" hangingPunct="0">
              <a:buSzPct val="120000"/>
              <a:buFontTx/>
              <a:buChar char="•"/>
            </a:pPr>
            <a:r>
              <a:rPr lang="en-US" sz="900" b="0" dirty="0" smtClean="0">
                <a:solidFill>
                  <a:srgbClr val="000000"/>
                </a:solidFill>
                <a:latin typeface="Arial" charset="0"/>
              </a:rPr>
              <a:t>Packaging</a:t>
            </a:r>
          </a:p>
          <a:p>
            <a:pPr marL="102561" lvl="1" defTabSz="891710" eaLnBrk="0" hangingPunct="0">
              <a:buSzPct val="120000"/>
              <a:buFontTx/>
              <a:buChar char="•"/>
            </a:pPr>
            <a:r>
              <a:rPr lang="en-US" sz="900" b="0" dirty="0" smtClean="0">
                <a:solidFill>
                  <a:srgbClr val="000000"/>
                </a:solidFill>
                <a:latin typeface="Arial" charset="0"/>
              </a:rPr>
              <a:t>Storage space required</a:t>
            </a:r>
          </a:p>
          <a:p>
            <a:pPr marL="102561" lvl="1" defTabSz="891710" eaLnBrk="0" hangingPunct="0">
              <a:buSzPct val="120000"/>
              <a:buFontTx/>
              <a:buChar char="•"/>
            </a:pPr>
            <a:r>
              <a:rPr lang="en-US" sz="900" b="0" dirty="0" smtClean="0">
                <a:solidFill>
                  <a:srgbClr val="000000"/>
                </a:solidFill>
                <a:latin typeface="Arial" charset="0"/>
              </a:rPr>
              <a:t>Frequency of inspection</a:t>
            </a:r>
          </a:p>
          <a:p>
            <a:pPr marL="102561" lvl="1" defTabSz="891710" eaLnBrk="0" hangingPunct="0">
              <a:buSzPct val="120000"/>
              <a:buFontTx/>
              <a:buChar char="•"/>
            </a:pPr>
            <a:r>
              <a:rPr lang="en-US" sz="900" b="0" dirty="0" smtClean="0">
                <a:solidFill>
                  <a:srgbClr val="000000"/>
                </a:solidFill>
                <a:latin typeface="Arial" charset="0"/>
              </a:rPr>
              <a:t>Order placement process</a:t>
            </a:r>
            <a:br>
              <a:rPr lang="en-US" sz="900" b="0" dirty="0" smtClean="0">
                <a:solidFill>
                  <a:srgbClr val="000000"/>
                </a:solidFill>
                <a:latin typeface="Arial" charset="0"/>
              </a:rPr>
            </a:br>
            <a:r>
              <a:rPr lang="en-US" sz="900" b="0" dirty="0" smtClean="0">
                <a:solidFill>
                  <a:srgbClr val="000000"/>
                </a:solidFill>
                <a:latin typeface="Arial" charset="0"/>
              </a:rPr>
              <a:t/>
            </a:r>
            <a:br>
              <a:rPr lang="en-US" sz="900" b="0" dirty="0" smtClean="0">
                <a:solidFill>
                  <a:srgbClr val="000000"/>
                </a:solidFill>
                <a:latin typeface="Arial" charset="0"/>
              </a:rPr>
            </a:br>
            <a:endParaRPr lang="en-US" sz="900" b="0" dirty="0" smtClean="0">
              <a:solidFill>
                <a:srgbClr val="000000"/>
              </a:solidFill>
              <a:latin typeface="Arial" charset="0"/>
            </a:endParaRPr>
          </a:p>
        </p:txBody>
      </p:sp>
      <p:sp>
        <p:nvSpPr>
          <p:cNvPr id="80922" name="Oval 26"/>
          <p:cNvSpPr>
            <a:spLocks noChangeArrowheads="1"/>
          </p:cNvSpPr>
          <p:nvPr/>
        </p:nvSpPr>
        <p:spPr bwMode="auto">
          <a:xfrm>
            <a:off x="1381127" y="3487832"/>
            <a:ext cx="1052079" cy="710173"/>
          </a:xfrm>
          <a:prstGeom prst="ellipse">
            <a:avLst/>
          </a:prstGeom>
          <a:solidFill>
            <a:schemeClr val="accent1"/>
          </a:solidFill>
          <a:ln w="12700">
            <a:solidFill>
              <a:schemeClr val="tx1"/>
            </a:solidFill>
            <a:round/>
            <a:headEnd/>
            <a:tailEnd/>
          </a:ln>
          <a:effectLst/>
        </p:spPr>
        <p:txBody>
          <a:bodyPr wrap="none" lIns="82618" tIns="41310" rIns="82618" bIns="41310" anchor="ctr"/>
          <a:lstStyle/>
          <a:p>
            <a:pPr algn="ctr" eaLnBrk="0" hangingPunct="0"/>
            <a:r>
              <a:rPr lang="en-US" sz="900" b="0" dirty="0" smtClean="0">
                <a:solidFill>
                  <a:srgbClr val="000000"/>
                </a:solidFill>
                <a:latin typeface="Arial" charset="0"/>
              </a:rPr>
              <a:t>Seek foundries</a:t>
            </a:r>
            <a:br>
              <a:rPr lang="en-US" sz="900" b="0" dirty="0" smtClean="0">
                <a:solidFill>
                  <a:srgbClr val="000000"/>
                </a:solidFill>
                <a:latin typeface="Arial" charset="0"/>
              </a:rPr>
            </a:br>
            <a:r>
              <a:rPr lang="en-US" sz="900" b="0" dirty="0" smtClean="0">
                <a:solidFill>
                  <a:srgbClr val="000000"/>
                </a:solidFill>
                <a:latin typeface="Arial" charset="0"/>
              </a:rPr>
              <a:t>emphasizing</a:t>
            </a:r>
            <a:br>
              <a:rPr lang="en-US" sz="900" b="0" dirty="0" smtClean="0">
                <a:solidFill>
                  <a:srgbClr val="000000"/>
                </a:solidFill>
                <a:latin typeface="Arial" charset="0"/>
              </a:rPr>
            </a:br>
            <a:r>
              <a:rPr lang="en-US" sz="900" b="0" dirty="0" smtClean="0">
                <a:solidFill>
                  <a:srgbClr val="000000"/>
                </a:solidFill>
                <a:latin typeface="Arial" charset="0"/>
              </a:rPr>
              <a:t>productivity</a:t>
            </a:r>
            <a:br>
              <a:rPr lang="en-US" sz="900" b="0" dirty="0" smtClean="0">
                <a:solidFill>
                  <a:srgbClr val="000000"/>
                </a:solidFill>
                <a:latin typeface="Arial" charset="0"/>
              </a:rPr>
            </a:br>
            <a:r>
              <a:rPr lang="en-US" sz="900" b="0" dirty="0" smtClean="0">
                <a:solidFill>
                  <a:srgbClr val="000000"/>
                </a:solidFill>
                <a:latin typeface="Arial" charset="0"/>
              </a:rPr>
              <a:t>improvements</a:t>
            </a:r>
          </a:p>
        </p:txBody>
      </p:sp>
      <p:sp>
        <p:nvSpPr>
          <p:cNvPr id="80923" name="Line 27"/>
          <p:cNvSpPr>
            <a:spLocks noChangeShapeType="1"/>
          </p:cNvSpPr>
          <p:nvPr/>
        </p:nvSpPr>
        <p:spPr bwMode="auto">
          <a:xfrm>
            <a:off x="2104159" y="4175594"/>
            <a:ext cx="204932" cy="210110"/>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80924" name="Rectangle 28"/>
          <p:cNvSpPr>
            <a:spLocks noChangeArrowheads="1"/>
          </p:cNvSpPr>
          <p:nvPr/>
        </p:nvSpPr>
        <p:spPr bwMode="auto">
          <a:xfrm>
            <a:off x="623454" y="1210237"/>
            <a:ext cx="6650182" cy="169277"/>
          </a:xfrm>
          <a:prstGeom prst="rect">
            <a:avLst/>
          </a:prstGeom>
          <a:noFill/>
          <a:ln w="9525">
            <a:noFill/>
            <a:miter lim="800000"/>
            <a:headEnd/>
            <a:tailEnd/>
          </a:ln>
          <a:effectLst/>
        </p:spPr>
        <p:txBody>
          <a:bodyPr lIns="0" tIns="0" rIns="0" bIns="0">
            <a:spAutoFit/>
          </a:bodyPr>
          <a:lstStyle/>
          <a:p>
            <a:pPr eaLnBrk="0" hangingPunct="0"/>
            <a:r>
              <a:rPr lang="en-US" sz="1100" dirty="0" smtClean="0">
                <a:solidFill>
                  <a:srgbClr val="000000"/>
                </a:solidFill>
                <a:latin typeface="Arial" charset="0"/>
              </a:rPr>
              <a:t>Figure 3</a:t>
            </a:r>
          </a:p>
        </p:txBody>
      </p:sp>
      <p:grpSp>
        <p:nvGrpSpPr>
          <p:cNvPr id="2" name="Group 29"/>
          <p:cNvGrpSpPr>
            <a:grpSpLocks/>
          </p:cNvGrpSpPr>
          <p:nvPr/>
        </p:nvGrpSpPr>
        <p:grpSpPr bwMode="auto">
          <a:xfrm>
            <a:off x="7822046" y="1815353"/>
            <a:ext cx="495012" cy="155482"/>
            <a:chOff x="432" y="3108"/>
            <a:chExt cx="343" cy="99"/>
          </a:xfrm>
        </p:grpSpPr>
        <p:sp>
          <p:nvSpPr>
            <p:cNvPr id="80926" name="Rectangle 30"/>
            <p:cNvSpPr>
              <a:spLocks noChangeArrowheads="1"/>
            </p:cNvSpPr>
            <p:nvPr/>
          </p:nvSpPr>
          <p:spPr bwMode="auto">
            <a:xfrm>
              <a:off x="432" y="3118"/>
              <a:ext cx="343" cy="78"/>
            </a:xfrm>
            <a:prstGeom prst="rect">
              <a:avLst/>
            </a:prstGeom>
            <a:noFill/>
            <a:ln w="9525">
              <a:noFill/>
              <a:miter lim="800000"/>
              <a:headEnd/>
              <a:tailEnd/>
            </a:ln>
            <a:effectLst/>
          </p:spPr>
          <p:txBody>
            <a:bodyPr wrap="none" lIns="0" tIns="0" rIns="0" bIns="0">
              <a:spAutoFit/>
            </a:bodyPr>
            <a:lstStyle/>
            <a:p>
              <a:pPr eaLnBrk="0" hangingPunct="0"/>
              <a:r>
                <a:rPr lang="en-US" sz="800" b="0" i="1" dirty="0" smtClean="0">
                  <a:solidFill>
                    <a:srgbClr val="000000"/>
                  </a:solidFill>
                  <a:latin typeface="Arial" charset="0"/>
                </a:rPr>
                <a:t>EXAMPLE</a:t>
              </a:r>
            </a:p>
          </p:txBody>
        </p:sp>
        <p:grpSp>
          <p:nvGrpSpPr>
            <p:cNvPr id="3" name="Group 31"/>
            <p:cNvGrpSpPr>
              <a:grpSpLocks/>
            </p:cNvGrpSpPr>
            <p:nvPr/>
          </p:nvGrpSpPr>
          <p:grpSpPr bwMode="auto">
            <a:xfrm>
              <a:off x="432" y="3108"/>
              <a:ext cx="339" cy="99"/>
              <a:chOff x="432" y="3108"/>
              <a:chExt cx="339" cy="99"/>
            </a:xfrm>
          </p:grpSpPr>
          <p:sp>
            <p:nvSpPr>
              <p:cNvPr id="80928" name="Line 32"/>
              <p:cNvSpPr>
                <a:spLocks noChangeShapeType="1"/>
              </p:cNvSpPr>
              <p:nvPr/>
            </p:nvSpPr>
            <p:spPr bwMode="auto">
              <a:xfrm>
                <a:off x="432" y="3108"/>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sp>
            <p:nvSpPr>
              <p:cNvPr id="80929" name="Line 33"/>
              <p:cNvSpPr>
                <a:spLocks noChangeShapeType="1"/>
              </p:cNvSpPr>
              <p:nvPr/>
            </p:nvSpPr>
            <p:spPr bwMode="auto">
              <a:xfrm>
                <a:off x="432" y="3207"/>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grpSp>
      </p:gr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idx="4294967295"/>
          </p:nvPr>
        </p:nvSpPr>
        <p:spPr>
          <a:xfrm>
            <a:off x="0" y="1816100"/>
            <a:ext cx="6650038" cy="168275"/>
          </a:xfrm>
          <a:noFill/>
          <a:ln/>
        </p:spPr>
        <p:txBody>
          <a:bodyPr/>
          <a:lstStyle/>
          <a:p>
            <a:pPr defTabSz="891710"/>
            <a:r>
              <a:rPr lang="en-US" dirty="0"/>
              <a:t>CASTINGS SUPPLIER-VISIT BASED ECONOMICS</a:t>
            </a:r>
          </a:p>
        </p:txBody>
      </p:sp>
      <p:sp>
        <p:nvSpPr>
          <p:cNvPr id="61443" name="Rectangle 3"/>
          <p:cNvSpPr>
            <a:spLocks noChangeArrowheads="1"/>
          </p:cNvSpPr>
          <p:nvPr/>
        </p:nvSpPr>
        <p:spPr bwMode="auto">
          <a:xfrm>
            <a:off x="623454" y="2014259"/>
            <a:ext cx="6650182" cy="169277"/>
          </a:xfrm>
          <a:prstGeom prst="rect">
            <a:avLst/>
          </a:prstGeom>
          <a:noFill/>
          <a:ln w="9525">
            <a:noFill/>
            <a:miter lim="800000"/>
            <a:headEnd/>
            <a:tailEnd/>
          </a:ln>
          <a:effectLst/>
        </p:spPr>
        <p:txBody>
          <a:bodyPr lIns="0" tIns="0" rIns="0" bIns="0">
            <a:spAutoFit/>
          </a:bodyPr>
          <a:lstStyle/>
          <a:p>
            <a:pPr eaLnBrk="0" hangingPunct="0">
              <a:spcBef>
                <a:spcPct val="50000"/>
              </a:spcBef>
            </a:pPr>
            <a:r>
              <a:rPr lang="en-US" sz="1100" b="0" dirty="0" smtClean="0">
                <a:solidFill>
                  <a:srgbClr val="000000"/>
                </a:solidFill>
                <a:latin typeface="Arial" charset="0"/>
              </a:rPr>
              <a:t>Dollars</a:t>
            </a:r>
          </a:p>
        </p:txBody>
      </p:sp>
      <p:sp>
        <p:nvSpPr>
          <p:cNvPr id="61445" name="Rectangle 5"/>
          <p:cNvSpPr>
            <a:spLocks noChangeArrowheads="1"/>
          </p:cNvSpPr>
          <p:nvPr/>
        </p:nvSpPr>
        <p:spPr bwMode="auto">
          <a:xfrm>
            <a:off x="1053524"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Steel</a:t>
            </a:r>
          </a:p>
        </p:txBody>
      </p:sp>
      <p:sp>
        <p:nvSpPr>
          <p:cNvPr id="61446" name="Rectangle 6"/>
          <p:cNvSpPr>
            <a:spLocks noChangeArrowheads="1"/>
          </p:cNvSpPr>
          <p:nvPr/>
        </p:nvSpPr>
        <p:spPr bwMode="auto">
          <a:xfrm>
            <a:off x="1726047"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Sand</a:t>
            </a:r>
          </a:p>
        </p:txBody>
      </p:sp>
      <p:sp>
        <p:nvSpPr>
          <p:cNvPr id="61447" name="Rectangle 7"/>
          <p:cNvSpPr>
            <a:spLocks noChangeArrowheads="1"/>
          </p:cNvSpPr>
          <p:nvPr/>
        </p:nvSpPr>
        <p:spPr bwMode="auto">
          <a:xfrm>
            <a:off x="2356717"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Energy</a:t>
            </a:r>
          </a:p>
        </p:txBody>
      </p:sp>
      <p:sp>
        <p:nvSpPr>
          <p:cNvPr id="61448" name="Rectangle 8"/>
          <p:cNvSpPr>
            <a:spLocks noChangeArrowheads="1"/>
          </p:cNvSpPr>
          <p:nvPr/>
        </p:nvSpPr>
        <p:spPr bwMode="auto">
          <a:xfrm>
            <a:off x="3039343" y="5740213"/>
            <a:ext cx="777875" cy="2769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Direct labor </a:t>
            </a:r>
            <a:br>
              <a:rPr lang="en-US" sz="900" b="0" dirty="0" smtClean="0">
                <a:solidFill>
                  <a:srgbClr val="000000"/>
                </a:solidFill>
                <a:latin typeface="Arial" charset="0"/>
              </a:rPr>
            </a:br>
            <a:r>
              <a:rPr lang="en-US" sz="900" b="0" dirty="0" smtClean="0">
                <a:solidFill>
                  <a:srgbClr val="000000"/>
                </a:solidFill>
                <a:latin typeface="Arial" charset="0"/>
              </a:rPr>
              <a:t>for  casting</a:t>
            </a:r>
          </a:p>
        </p:txBody>
      </p:sp>
      <p:sp>
        <p:nvSpPr>
          <p:cNvPr id="61449" name="Rectangle 9"/>
          <p:cNvSpPr>
            <a:spLocks noChangeArrowheads="1"/>
          </p:cNvSpPr>
          <p:nvPr/>
        </p:nvSpPr>
        <p:spPr bwMode="auto">
          <a:xfrm>
            <a:off x="4277593"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Inspection</a:t>
            </a:r>
          </a:p>
        </p:txBody>
      </p:sp>
      <p:graphicFrame>
        <p:nvGraphicFramePr>
          <p:cNvPr id="61450" name="Object 10"/>
          <p:cNvGraphicFramePr>
            <a:graphicFrameLocks/>
          </p:cNvGraphicFramePr>
          <p:nvPr/>
        </p:nvGraphicFramePr>
        <p:xfrm>
          <a:off x="720148" y="2732836"/>
          <a:ext cx="7404965" cy="3076015"/>
        </p:xfrm>
        <a:graphic>
          <a:graphicData uri="http://schemas.openxmlformats.org/presentationml/2006/ole">
            <p:oleObj spid="_x0000_s132098" name="Chart" r:id="rId4" imgW="8153383" imgH="3486285" progId="MSGraph.Chart.8">
              <p:embed followColorScheme="full"/>
            </p:oleObj>
          </a:graphicData>
        </a:graphic>
      </p:graphicFrame>
      <p:sp>
        <p:nvSpPr>
          <p:cNvPr id="61451" name="Rectangle 11"/>
          <p:cNvSpPr>
            <a:spLocks noChangeArrowheads="1"/>
          </p:cNvSpPr>
          <p:nvPr/>
        </p:nvSpPr>
        <p:spPr bwMode="auto">
          <a:xfrm>
            <a:off x="3662797"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Finishing</a:t>
            </a:r>
          </a:p>
        </p:txBody>
      </p:sp>
      <p:sp>
        <p:nvSpPr>
          <p:cNvPr id="61452" name="Rectangle 12"/>
          <p:cNvSpPr>
            <a:spLocks noChangeArrowheads="1"/>
          </p:cNvSpPr>
          <p:nvPr/>
        </p:nvSpPr>
        <p:spPr bwMode="auto">
          <a:xfrm>
            <a:off x="4941456"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Shipping</a:t>
            </a:r>
          </a:p>
        </p:txBody>
      </p:sp>
      <p:sp>
        <p:nvSpPr>
          <p:cNvPr id="61453" name="Rectangle 13"/>
          <p:cNvSpPr>
            <a:spLocks noChangeArrowheads="1"/>
          </p:cNvSpPr>
          <p:nvPr/>
        </p:nvSpPr>
        <p:spPr bwMode="auto">
          <a:xfrm>
            <a:off x="5525944" y="5740213"/>
            <a:ext cx="777875" cy="415498"/>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Overhead</a:t>
            </a:r>
            <a:br>
              <a:rPr lang="en-US" sz="900" b="0" dirty="0" smtClean="0">
                <a:solidFill>
                  <a:srgbClr val="000000"/>
                </a:solidFill>
                <a:latin typeface="Arial" charset="0"/>
              </a:rPr>
            </a:br>
            <a:r>
              <a:rPr lang="en-US" sz="900" b="0" dirty="0" smtClean="0">
                <a:solidFill>
                  <a:srgbClr val="000000"/>
                </a:solidFill>
                <a:latin typeface="Arial" charset="0"/>
              </a:rPr>
              <a:t>(and ancillary costs)</a:t>
            </a:r>
          </a:p>
        </p:txBody>
      </p:sp>
      <p:sp>
        <p:nvSpPr>
          <p:cNvPr id="61454" name="Rectangle 14"/>
          <p:cNvSpPr>
            <a:spLocks noChangeArrowheads="1"/>
          </p:cNvSpPr>
          <p:nvPr/>
        </p:nvSpPr>
        <p:spPr bwMode="auto">
          <a:xfrm>
            <a:off x="6326911"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Total</a:t>
            </a:r>
          </a:p>
        </p:txBody>
      </p:sp>
      <p:sp>
        <p:nvSpPr>
          <p:cNvPr id="61455" name="Rectangle 15"/>
          <p:cNvSpPr>
            <a:spLocks noChangeArrowheads="1"/>
          </p:cNvSpPr>
          <p:nvPr/>
        </p:nvSpPr>
        <p:spPr bwMode="auto">
          <a:xfrm>
            <a:off x="6966240"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Profit</a:t>
            </a:r>
          </a:p>
        </p:txBody>
      </p:sp>
      <p:sp>
        <p:nvSpPr>
          <p:cNvPr id="61456" name="Rectangle 16"/>
          <p:cNvSpPr>
            <a:spLocks noChangeArrowheads="1"/>
          </p:cNvSpPr>
          <p:nvPr/>
        </p:nvSpPr>
        <p:spPr bwMode="auto">
          <a:xfrm>
            <a:off x="7529081"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Client cost</a:t>
            </a:r>
          </a:p>
        </p:txBody>
      </p:sp>
      <p:sp>
        <p:nvSpPr>
          <p:cNvPr id="61457" name="Line 17"/>
          <p:cNvSpPr>
            <a:spLocks noChangeShapeType="1"/>
          </p:cNvSpPr>
          <p:nvPr/>
        </p:nvSpPr>
        <p:spPr bwMode="auto">
          <a:xfrm>
            <a:off x="5264729" y="3797395"/>
            <a:ext cx="281421" cy="273143"/>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58" name="Line 18"/>
          <p:cNvSpPr>
            <a:spLocks noChangeShapeType="1"/>
          </p:cNvSpPr>
          <p:nvPr/>
        </p:nvSpPr>
        <p:spPr bwMode="auto">
          <a:xfrm>
            <a:off x="3466523" y="4259638"/>
            <a:ext cx="790864" cy="410415"/>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59" name="Line 19"/>
          <p:cNvSpPr>
            <a:spLocks noChangeShapeType="1"/>
          </p:cNvSpPr>
          <p:nvPr/>
        </p:nvSpPr>
        <p:spPr bwMode="auto">
          <a:xfrm>
            <a:off x="6260523" y="3074616"/>
            <a:ext cx="606136" cy="354386"/>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61" name="Line 21"/>
          <p:cNvSpPr>
            <a:spLocks noChangeShapeType="1"/>
          </p:cNvSpPr>
          <p:nvPr/>
        </p:nvSpPr>
        <p:spPr bwMode="auto">
          <a:xfrm>
            <a:off x="3401581" y="4280647"/>
            <a:ext cx="228023" cy="473449"/>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62" name="Rectangle 22"/>
          <p:cNvSpPr>
            <a:spLocks noChangeArrowheads="1"/>
          </p:cNvSpPr>
          <p:nvPr/>
        </p:nvSpPr>
        <p:spPr bwMode="auto">
          <a:xfrm>
            <a:off x="2600615" y="3964082"/>
            <a:ext cx="1472045" cy="2769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Understand opportunities</a:t>
            </a:r>
            <a:br>
              <a:rPr lang="en-US" sz="900" b="0" dirty="0" smtClean="0">
                <a:solidFill>
                  <a:srgbClr val="000000"/>
                </a:solidFill>
                <a:latin typeface="Arial" charset="0"/>
              </a:rPr>
            </a:br>
            <a:r>
              <a:rPr lang="en-US" sz="900" b="0" dirty="0" smtClean="0">
                <a:solidFill>
                  <a:srgbClr val="000000"/>
                </a:solidFill>
                <a:latin typeface="Arial" charset="0"/>
              </a:rPr>
              <a:t>for productivity enhancement</a:t>
            </a:r>
          </a:p>
        </p:txBody>
      </p:sp>
      <p:sp>
        <p:nvSpPr>
          <p:cNvPr id="61463" name="Rectangle 23"/>
          <p:cNvSpPr>
            <a:spLocks noChangeArrowheads="1"/>
          </p:cNvSpPr>
          <p:nvPr/>
        </p:nvSpPr>
        <p:spPr bwMode="auto">
          <a:xfrm>
            <a:off x="4821671" y="3658721"/>
            <a:ext cx="147204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Reduce</a:t>
            </a:r>
          </a:p>
        </p:txBody>
      </p:sp>
      <p:sp>
        <p:nvSpPr>
          <p:cNvPr id="61464" name="Rectangle 24"/>
          <p:cNvSpPr>
            <a:spLocks noChangeArrowheads="1"/>
          </p:cNvSpPr>
          <p:nvPr/>
        </p:nvSpPr>
        <p:spPr bwMode="auto">
          <a:xfrm>
            <a:off x="5546148" y="2882713"/>
            <a:ext cx="147204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Negotiate aggressively</a:t>
            </a:r>
          </a:p>
        </p:txBody>
      </p:sp>
      <p:sp>
        <p:nvSpPr>
          <p:cNvPr id="61465" name="Line 25"/>
          <p:cNvSpPr>
            <a:spLocks noChangeShapeType="1"/>
          </p:cNvSpPr>
          <p:nvPr/>
        </p:nvSpPr>
        <p:spPr bwMode="auto">
          <a:xfrm flipH="1">
            <a:off x="3293342" y="4259636"/>
            <a:ext cx="54841" cy="767603"/>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66" name="Rectangle 26"/>
          <p:cNvSpPr>
            <a:spLocks noChangeArrowheads="1"/>
          </p:cNvSpPr>
          <p:nvPr/>
        </p:nvSpPr>
        <p:spPr bwMode="auto">
          <a:xfrm>
            <a:off x="1007341" y="4499163"/>
            <a:ext cx="147204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Track market trends</a:t>
            </a:r>
          </a:p>
        </p:txBody>
      </p:sp>
      <p:sp>
        <p:nvSpPr>
          <p:cNvPr id="61467" name="Line 27"/>
          <p:cNvSpPr>
            <a:spLocks noChangeShapeType="1"/>
          </p:cNvSpPr>
          <p:nvPr/>
        </p:nvSpPr>
        <p:spPr bwMode="auto">
          <a:xfrm>
            <a:off x="1205059" y="4679858"/>
            <a:ext cx="64943" cy="577103"/>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73" name="Rectangle 33"/>
          <p:cNvSpPr>
            <a:spLocks noChangeArrowheads="1"/>
          </p:cNvSpPr>
          <p:nvPr/>
        </p:nvSpPr>
        <p:spPr bwMode="auto">
          <a:xfrm>
            <a:off x="623454" y="1210237"/>
            <a:ext cx="6650182" cy="169277"/>
          </a:xfrm>
          <a:prstGeom prst="rect">
            <a:avLst/>
          </a:prstGeom>
          <a:noFill/>
          <a:ln w="9525">
            <a:noFill/>
            <a:miter lim="800000"/>
            <a:headEnd/>
            <a:tailEnd/>
          </a:ln>
          <a:effectLst/>
        </p:spPr>
        <p:txBody>
          <a:bodyPr lIns="0" tIns="0" rIns="0" bIns="0">
            <a:spAutoFit/>
          </a:bodyPr>
          <a:lstStyle/>
          <a:p>
            <a:pPr eaLnBrk="0" hangingPunct="0"/>
            <a:r>
              <a:rPr lang="en-US" sz="1100" dirty="0" smtClean="0">
                <a:solidFill>
                  <a:srgbClr val="000000"/>
                </a:solidFill>
                <a:latin typeface="Arial" charset="0"/>
              </a:rPr>
              <a:t>Figure 4</a:t>
            </a:r>
          </a:p>
        </p:txBody>
      </p:sp>
      <p:grpSp>
        <p:nvGrpSpPr>
          <p:cNvPr id="2" name="Group 34"/>
          <p:cNvGrpSpPr>
            <a:grpSpLocks/>
          </p:cNvGrpSpPr>
          <p:nvPr/>
        </p:nvGrpSpPr>
        <p:grpSpPr bwMode="auto">
          <a:xfrm>
            <a:off x="7822046" y="1815353"/>
            <a:ext cx="495012" cy="155482"/>
            <a:chOff x="432" y="3108"/>
            <a:chExt cx="343" cy="99"/>
          </a:xfrm>
        </p:grpSpPr>
        <p:sp>
          <p:nvSpPr>
            <p:cNvPr id="61475" name="Rectangle 35"/>
            <p:cNvSpPr>
              <a:spLocks noChangeArrowheads="1"/>
            </p:cNvSpPr>
            <p:nvPr/>
          </p:nvSpPr>
          <p:spPr bwMode="auto">
            <a:xfrm>
              <a:off x="432" y="3118"/>
              <a:ext cx="343" cy="78"/>
            </a:xfrm>
            <a:prstGeom prst="rect">
              <a:avLst/>
            </a:prstGeom>
            <a:noFill/>
            <a:ln w="9525">
              <a:noFill/>
              <a:miter lim="800000"/>
              <a:headEnd/>
              <a:tailEnd/>
            </a:ln>
            <a:effectLst/>
          </p:spPr>
          <p:txBody>
            <a:bodyPr wrap="none" lIns="0" tIns="0" rIns="0" bIns="0">
              <a:spAutoFit/>
            </a:bodyPr>
            <a:lstStyle/>
            <a:p>
              <a:pPr eaLnBrk="0" hangingPunct="0"/>
              <a:r>
                <a:rPr lang="en-US" sz="800" b="0" i="1" dirty="0" smtClean="0">
                  <a:solidFill>
                    <a:srgbClr val="000000"/>
                  </a:solidFill>
                  <a:latin typeface="Arial" charset="0"/>
                </a:rPr>
                <a:t>EXAMPLE</a:t>
              </a:r>
            </a:p>
          </p:txBody>
        </p:sp>
        <p:grpSp>
          <p:nvGrpSpPr>
            <p:cNvPr id="3" name="Group 36"/>
            <p:cNvGrpSpPr>
              <a:grpSpLocks/>
            </p:cNvGrpSpPr>
            <p:nvPr/>
          </p:nvGrpSpPr>
          <p:grpSpPr bwMode="auto">
            <a:xfrm>
              <a:off x="432" y="3108"/>
              <a:ext cx="339" cy="99"/>
              <a:chOff x="432" y="3108"/>
              <a:chExt cx="339" cy="99"/>
            </a:xfrm>
          </p:grpSpPr>
          <p:sp>
            <p:nvSpPr>
              <p:cNvPr id="61477" name="Line 37"/>
              <p:cNvSpPr>
                <a:spLocks noChangeShapeType="1"/>
              </p:cNvSpPr>
              <p:nvPr/>
            </p:nvSpPr>
            <p:spPr bwMode="auto">
              <a:xfrm>
                <a:off x="432" y="3108"/>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sp>
            <p:nvSpPr>
              <p:cNvPr id="61478" name="Line 38"/>
              <p:cNvSpPr>
                <a:spLocks noChangeShapeType="1"/>
              </p:cNvSpPr>
              <p:nvPr/>
            </p:nvSpPr>
            <p:spPr bwMode="auto">
              <a:xfrm>
                <a:off x="432" y="3207"/>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grpSp>
      </p:gr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Why is There a Potential for Large Cost Savings? </a:t>
            </a:r>
          </a:p>
        </p:txBody>
      </p:sp>
      <p:sp>
        <p:nvSpPr>
          <p:cNvPr id="18435" name="Rectangle 3"/>
          <p:cNvSpPr>
            <a:spLocks noChangeArrowheads="1"/>
          </p:cNvSpPr>
          <p:nvPr/>
        </p:nvSpPr>
        <p:spPr bwMode="auto">
          <a:xfrm>
            <a:off x="1033463" y="841375"/>
            <a:ext cx="7112000" cy="3517900"/>
          </a:xfrm>
          <a:prstGeom prst="rect">
            <a:avLst/>
          </a:prstGeom>
          <a:noFill/>
          <a:ln w="9525">
            <a:noFill/>
            <a:miter lim="800000"/>
            <a:headEnd/>
            <a:tailEnd/>
          </a:ln>
        </p:spPr>
        <p:txBody>
          <a:bodyPr lIns="92075" tIns="46038" rIns="92075" bIns="46038">
            <a:spAutoFit/>
          </a:bodyPr>
          <a:lstStyle/>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Top management focused on “strategic” issues </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Growth, financial re-engineering, mergers draw the talent and focus of company hierarchies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Little energy for a high impact cross-functional effort</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True costs are opaque and poorly understood</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Procurements’ role is often relegated to order processing and firefighting</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Often staffed by low skill/performance personnel</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Numerous stakeholders have thwarted previous efforts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Lack of a really good process and mandate</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Legacy of “cost plus inflation” or “cost avoidance” programs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No demand for true cost reduction</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Lack of discernible impact reduces enthusiasm for new efforts</a:t>
            </a:r>
          </a:p>
        </p:txBody>
      </p:sp>
      <p:sp>
        <p:nvSpPr>
          <p:cNvPr id="18436" name="AutoShape 4"/>
          <p:cNvSpPr>
            <a:spLocks noChangeArrowheads="1"/>
          </p:cNvSpPr>
          <p:nvPr>
            <p:custDataLst>
              <p:tags r:id="rId1"/>
            </p:custDataLst>
          </p:nvPr>
        </p:nvSpPr>
        <p:spPr bwMode="auto">
          <a:xfrm rot="10800000">
            <a:off x="3095625" y="4799013"/>
            <a:ext cx="3090863" cy="304800"/>
          </a:xfrm>
          <a:prstGeom prst="triangle">
            <a:avLst>
              <a:gd name="adj" fmla="val 50000"/>
            </a:avLst>
          </a:prstGeom>
          <a:solidFill>
            <a:schemeClr val="tx2"/>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18437" name="Rectangle 5"/>
          <p:cNvSpPr>
            <a:spLocks noChangeArrowheads="1"/>
          </p:cNvSpPr>
          <p:nvPr/>
        </p:nvSpPr>
        <p:spPr bwMode="auto">
          <a:xfrm>
            <a:off x="1579563" y="5283200"/>
            <a:ext cx="6035675" cy="915988"/>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800" smtClean="0">
                <a:solidFill>
                  <a:srgbClr val="000000"/>
                </a:solidFill>
                <a:latin typeface="Arial" charset="0"/>
                <a:ea typeface="ＭＳ Ｐゴシック" charset="-128"/>
              </a:rPr>
              <a:t>Applying a great fact-based process with top rank talent can yield impressive results across all industries/sectors (maybe not monopolies)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custDataLst>
              <p:tags r:id="rId1"/>
            </p:custDataLst>
          </p:nvPr>
        </p:nvSpPr>
        <p:spPr>
          <a:xfrm>
            <a:off x="23813" y="361950"/>
            <a:ext cx="8967787" cy="295275"/>
          </a:xfrm>
        </p:spPr>
        <p:txBody>
          <a:bodyPr/>
          <a:lstStyle/>
          <a:p>
            <a:pPr defTabSz="895350" eaLnBrk="1" hangingPunct="1"/>
            <a:r>
              <a:rPr lang="en-US" smtClean="0"/>
              <a:t>Hallmarks OF World-class Purchasing Organizations</a:t>
            </a:r>
          </a:p>
        </p:txBody>
      </p:sp>
      <p:sp>
        <p:nvSpPr>
          <p:cNvPr id="20483" name="Rectangle 3"/>
          <p:cNvSpPr>
            <a:spLocks noChangeArrowheads="1"/>
          </p:cNvSpPr>
          <p:nvPr>
            <p:custDataLst>
              <p:tags r:id="rId2"/>
            </p:custDataLst>
          </p:nvPr>
        </p:nvSpPr>
        <p:spPr bwMode="auto">
          <a:xfrm>
            <a:off x="133350" y="671513"/>
            <a:ext cx="1584325" cy="182562"/>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200" smtClean="0">
                <a:solidFill>
                  <a:srgbClr val="000000"/>
                </a:solidFill>
                <a:latin typeface="Arial" charset="0"/>
                <a:ea typeface="ＭＳ Ｐゴシック" charset="-128"/>
              </a:rPr>
              <a:t>Dimension</a:t>
            </a:r>
          </a:p>
        </p:txBody>
      </p:sp>
      <p:sp>
        <p:nvSpPr>
          <p:cNvPr id="20484" name="Rectangle 4"/>
          <p:cNvSpPr>
            <a:spLocks noChangeArrowheads="1"/>
          </p:cNvSpPr>
          <p:nvPr>
            <p:custDataLst>
              <p:tags r:id="rId3"/>
            </p:custDataLst>
          </p:nvPr>
        </p:nvSpPr>
        <p:spPr bwMode="auto">
          <a:xfrm>
            <a:off x="1831975" y="671513"/>
            <a:ext cx="3609975" cy="182562"/>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200" smtClean="0">
                <a:solidFill>
                  <a:srgbClr val="000000"/>
                </a:solidFill>
                <a:latin typeface="Arial" charset="0"/>
                <a:ea typeface="ＭＳ Ｐゴシック" charset="-128"/>
              </a:rPr>
              <a:t>How most companies approach sourcing</a:t>
            </a:r>
          </a:p>
        </p:txBody>
      </p:sp>
      <p:sp>
        <p:nvSpPr>
          <p:cNvPr id="20485" name="Line 5"/>
          <p:cNvSpPr>
            <a:spLocks noChangeShapeType="1"/>
          </p:cNvSpPr>
          <p:nvPr>
            <p:custDataLst>
              <p:tags r:id="rId4"/>
            </p:custDataLst>
          </p:nvPr>
        </p:nvSpPr>
        <p:spPr bwMode="auto">
          <a:xfrm>
            <a:off x="100013" y="903288"/>
            <a:ext cx="8851900" cy="0"/>
          </a:xfrm>
          <a:prstGeom prst="line">
            <a:avLst/>
          </a:pr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0486" name="McK Footnote"/>
          <p:cNvSpPr>
            <a:spLocks noChangeArrowheads="1"/>
          </p:cNvSpPr>
          <p:nvPr>
            <p:custDataLst>
              <p:tags r:id="rId5"/>
            </p:custDataLst>
          </p:nvPr>
        </p:nvSpPr>
        <p:spPr bwMode="auto">
          <a:xfrm>
            <a:off x="122238" y="6424613"/>
            <a:ext cx="8332787" cy="152400"/>
          </a:xfrm>
          <a:prstGeom prst="rect">
            <a:avLst/>
          </a:prstGeom>
          <a:noFill/>
          <a:ln w="9525">
            <a:noFill/>
            <a:miter lim="800000"/>
            <a:headEnd/>
            <a:tailEnd/>
          </a:ln>
        </p:spPr>
        <p:txBody>
          <a:bodyPr lIns="0" tIns="0" rIns="0" bIns="0" anchor="b">
            <a:spAutoFit/>
          </a:bodyPr>
          <a:lstStyle/>
          <a:p>
            <a:pPr marL="574675" indent="-574675" defTabSz="912813">
              <a:spcBef>
                <a:spcPct val="20000"/>
              </a:spcBef>
              <a:tabLst>
                <a:tab pos="528638" algn="r"/>
              </a:tabLst>
            </a:pPr>
            <a:r>
              <a:rPr lang="en-US" sz="1000" b="0" smtClean="0">
                <a:solidFill>
                  <a:srgbClr val="000000"/>
                </a:solidFill>
                <a:latin typeface="Arial" charset="0"/>
                <a:ea typeface="ＭＳ Ｐゴシック" charset="-128"/>
              </a:rPr>
              <a:t>	</a:t>
            </a:r>
          </a:p>
        </p:txBody>
      </p:sp>
      <p:sp>
        <p:nvSpPr>
          <p:cNvPr id="20487" name="Rectangle 7"/>
          <p:cNvSpPr>
            <a:spLocks noChangeArrowheads="1"/>
          </p:cNvSpPr>
          <p:nvPr>
            <p:custDataLst>
              <p:tags r:id="rId6"/>
            </p:custDataLst>
          </p:nvPr>
        </p:nvSpPr>
        <p:spPr bwMode="auto">
          <a:xfrm>
            <a:off x="5519738" y="671513"/>
            <a:ext cx="3240087" cy="182562"/>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200" smtClean="0">
                <a:solidFill>
                  <a:srgbClr val="000000"/>
                </a:solidFill>
                <a:latin typeface="Arial" charset="0"/>
                <a:ea typeface="ＭＳ Ｐゴシック" charset="-128"/>
              </a:rPr>
              <a:t>vs. world-class approach  </a:t>
            </a:r>
          </a:p>
        </p:txBody>
      </p:sp>
      <p:sp>
        <p:nvSpPr>
          <p:cNvPr id="20488" name="Rectangle 8"/>
          <p:cNvSpPr>
            <a:spLocks noChangeArrowheads="1"/>
          </p:cNvSpPr>
          <p:nvPr>
            <p:custDataLst>
              <p:tags r:id="rId7"/>
            </p:custDataLst>
          </p:nvPr>
        </p:nvSpPr>
        <p:spPr bwMode="auto">
          <a:xfrm>
            <a:off x="139700" y="1003300"/>
            <a:ext cx="1500188" cy="346075"/>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1.	Concrete Savings targets</a:t>
            </a:r>
          </a:p>
        </p:txBody>
      </p:sp>
      <p:sp>
        <p:nvSpPr>
          <p:cNvPr id="20489" name="Rectangle 9"/>
          <p:cNvSpPr>
            <a:spLocks noChangeArrowheads="1"/>
          </p:cNvSpPr>
          <p:nvPr>
            <p:custDataLst>
              <p:tags r:id="rId8"/>
            </p:custDataLst>
          </p:nvPr>
        </p:nvSpPr>
        <p:spPr bwMode="auto">
          <a:xfrm>
            <a:off x="1831975" y="992188"/>
            <a:ext cx="3279775" cy="382587"/>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Metrics focused on availability and unit cost</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Expectations for escalator clauses</a:t>
            </a:r>
          </a:p>
        </p:txBody>
      </p:sp>
      <p:sp>
        <p:nvSpPr>
          <p:cNvPr id="20490" name="Rectangle 10"/>
          <p:cNvSpPr>
            <a:spLocks noChangeArrowheads="1"/>
          </p:cNvSpPr>
          <p:nvPr>
            <p:custDataLst>
              <p:tags r:id="rId9"/>
            </p:custDataLst>
          </p:nvPr>
        </p:nvSpPr>
        <p:spPr bwMode="auto">
          <a:xfrm>
            <a:off x="5519738" y="992188"/>
            <a:ext cx="3095625" cy="346075"/>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5-10% initial reduction in total cost, with ongoing 1-2% annual deflation</a:t>
            </a:r>
          </a:p>
        </p:txBody>
      </p:sp>
      <p:sp>
        <p:nvSpPr>
          <p:cNvPr id="20491" name="Rectangle 11"/>
          <p:cNvSpPr>
            <a:spLocks noChangeArrowheads="1"/>
          </p:cNvSpPr>
          <p:nvPr>
            <p:custDataLst>
              <p:tags r:id="rId10"/>
            </p:custDataLst>
          </p:nvPr>
        </p:nvSpPr>
        <p:spPr bwMode="auto">
          <a:xfrm>
            <a:off x="139700" y="1771650"/>
            <a:ext cx="1906588" cy="173038"/>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2.	Strategic</a:t>
            </a:r>
          </a:p>
        </p:txBody>
      </p:sp>
      <p:sp>
        <p:nvSpPr>
          <p:cNvPr id="20492" name="Rectangle 12"/>
          <p:cNvSpPr>
            <a:spLocks noChangeArrowheads="1"/>
          </p:cNvSpPr>
          <p:nvPr>
            <p:custDataLst>
              <p:tags r:id="rId11"/>
            </p:custDataLst>
          </p:nvPr>
        </p:nvSpPr>
        <p:spPr bwMode="auto">
          <a:xfrm>
            <a:off x="1831975" y="1771650"/>
            <a:ext cx="3281363" cy="346075"/>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Sourcing involved only after major decisions made, e.g., meal selection for an airline</a:t>
            </a:r>
          </a:p>
        </p:txBody>
      </p:sp>
      <p:sp>
        <p:nvSpPr>
          <p:cNvPr id="20493" name="Rectangle 13"/>
          <p:cNvSpPr>
            <a:spLocks noChangeArrowheads="1"/>
          </p:cNvSpPr>
          <p:nvPr>
            <p:custDataLst>
              <p:tags r:id="rId12"/>
            </p:custDataLst>
          </p:nvPr>
        </p:nvSpPr>
        <p:spPr bwMode="auto">
          <a:xfrm>
            <a:off x="5519738" y="1771650"/>
            <a:ext cx="3140075" cy="346075"/>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Tight integration with functional groups to jointly develop sourcing strategies</a:t>
            </a:r>
          </a:p>
        </p:txBody>
      </p:sp>
      <p:sp>
        <p:nvSpPr>
          <p:cNvPr id="20494" name="Rectangle 14"/>
          <p:cNvSpPr>
            <a:spLocks noChangeArrowheads="1"/>
          </p:cNvSpPr>
          <p:nvPr>
            <p:custDataLst>
              <p:tags r:id="rId13"/>
            </p:custDataLst>
          </p:nvPr>
        </p:nvSpPr>
        <p:spPr bwMode="auto">
          <a:xfrm>
            <a:off x="139700" y="2479675"/>
            <a:ext cx="1906588" cy="173038"/>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3.	Fact-base Analysis</a:t>
            </a:r>
          </a:p>
        </p:txBody>
      </p:sp>
      <p:sp>
        <p:nvSpPr>
          <p:cNvPr id="20495" name="Rectangle 15"/>
          <p:cNvSpPr>
            <a:spLocks noChangeArrowheads="1"/>
          </p:cNvSpPr>
          <p:nvPr>
            <p:custDataLst>
              <p:tags r:id="rId14"/>
            </p:custDataLst>
          </p:nvPr>
        </p:nvSpPr>
        <p:spPr bwMode="auto">
          <a:xfrm>
            <a:off x="5519738" y="2479675"/>
            <a:ext cx="3140075" cy="938213"/>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Analytically rigorous approach that creates a deep understanding of</a:t>
            </a:r>
          </a:p>
          <a:p>
            <a:pPr marL="338138" lvl="2" indent="-112713" defTabSz="1019175">
              <a:lnSpc>
                <a:spcPct val="95000"/>
              </a:lnSpc>
              <a:spcBef>
                <a:spcPct val="20000"/>
              </a:spcBef>
              <a:buFont typeface="Arial" charset="0"/>
              <a:buChar char="–"/>
              <a:tabLst>
                <a:tab pos="171450" algn="l"/>
              </a:tabLst>
            </a:pPr>
            <a:r>
              <a:rPr lang="en-US" sz="1200" b="0" smtClean="0">
                <a:solidFill>
                  <a:srgbClr val="000000"/>
                </a:solidFill>
                <a:latin typeface="Arial" charset="0"/>
                <a:ea typeface="ＭＳ Ｐゴシック" charset="-128"/>
              </a:rPr>
              <a:t>Total cost of ownership</a:t>
            </a:r>
          </a:p>
          <a:p>
            <a:pPr marL="338138" lvl="2" indent="-112713" defTabSz="1019175">
              <a:lnSpc>
                <a:spcPct val="95000"/>
              </a:lnSpc>
              <a:spcBef>
                <a:spcPct val="20000"/>
              </a:spcBef>
              <a:buFont typeface="Arial" charset="0"/>
              <a:buChar char="–"/>
              <a:tabLst>
                <a:tab pos="171450" algn="l"/>
              </a:tabLst>
            </a:pPr>
            <a:r>
              <a:rPr lang="en-US" sz="1200" b="0" smtClean="0">
                <a:solidFill>
                  <a:srgbClr val="000000"/>
                </a:solidFill>
                <a:latin typeface="Arial" charset="0"/>
                <a:ea typeface="ＭＳ Ｐゴシック" charset="-128"/>
              </a:rPr>
              <a:t>Supplier economics and supply market dynamics</a:t>
            </a:r>
          </a:p>
        </p:txBody>
      </p:sp>
      <p:sp>
        <p:nvSpPr>
          <p:cNvPr id="20496" name="Rectangle 16"/>
          <p:cNvSpPr>
            <a:spLocks noChangeArrowheads="1"/>
          </p:cNvSpPr>
          <p:nvPr>
            <p:custDataLst>
              <p:tags r:id="rId15"/>
            </p:custDataLst>
          </p:nvPr>
        </p:nvSpPr>
        <p:spPr bwMode="auto">
          <a:xfrm>
            <a:off x="1831975" y="2479675"/>
            <a:ext cx="3475038" cy="765175"/>
          </a:xfrm>
          <a:prstGeom prst="rect">
            <a:avLst/>
          </a:prstGeom>
          <a:noFill/>
          <a:ln w="9525">
            <a:noFill/>
            <a:miter lim="800000"/>
            <a:headEnd/>
            <a:tailEnd/>
          </a:ln>
        </p:spPr>
        <p:txBody>
          <a:bodyPr lIns="0" tIns="0" rIns="0" bIns="0">
            <a:spAutoFit/>
          </a:bodyPr>
          <a:lstStyle/>
          <a:p>
            <a:pPr defTabSz="1019175">
              <a:lnSpc>
                <a:spcPct val="95000"/>
              </a:lnSpc>
              <a:spcBef>
                <a:spcPct val="20000"/>
              </a:spcBef>
              <a:buSzPct val="90000"/>
              <a:buFont typeface="Wingdings" charset="2"/>
              <a:buChar char="§"/>
              <a:tabLst>
                <a:tab pos="171450" algn="l"/>
              </a:tabLst>
            </a:pPr>
            <a:r>
              <a:rPr lang="en-US" sz="1200" b="0" smtClean="0">
                <a:solidFill>
                  <a:srgbClr val="000000"/>
                </a:solidFill>
                <a:latin typeface="Arial" charset="0"/>
                <a:ea typeface="ＭＳ Ｐゴシック" charset="-128"/>
              </a:rPr>
              <a:t>  	Little understanding of true supplier economics</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Requirements often overspecificed, driving end-to-end costs</a:t>
            </a:r>
          </a:p>
          <a:p>
            <a:pPr defTabSz="1019175">
              <a:lnSpc>
                <a:spcPct val="95000"/>
              </a:lnSpc>
              <a:spcBef>
                <a:spcPct val="20000"/>
              </a:spcBef>
              <a:buSzPct val="90000"/>
              <a:buFont typeface="Wingdings" charset="2"/>
              <a:buChar char="§"/>
              <a:tabLst>
                <a:tab pos="171450" algn="l"/>
              </a:tabLst>
            </a:pPr>
            <a:endParaRPr lang="en-US" sz="1200" b="0" smtClean="0">
              <a:solidFill>
                <a:srgbClr val="000000"/>
              </a:solidFill>
              <a:latin typeface="Arial" charset="0"/>
              <a:ea typeface="ＭＳ Ｐゴシック" charset="-128"/>
            </a:endParaRPr>
          </a:p>
        </p:txBody>
      </p:sp>
      <p:sp>
        <p:nvSpPr>
          <p:cNvPr id="20497" name="Rectangle 17"/>
          <p:cNvSpPr>
            <a:spLocks noChangeArrowheads="1"/>
          </p:cNvSpPr>
          <p:nvPr>
            <p:custDataLst>
              <p:tags r:id="rId16"/>
            </p:custDataLst>
          </p:nvPr>
        </p:nvSpPr>
        <p:spPr bwMode="auto">
          <a:xfrm>
            <a:off x="139700" y="3516313"/>
            <a:ext cx="1906588" cy="173037"/>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4.	Helpful toolkit</a:t>
            </a:r>
          </a:p>
        </p:txBody>
      </p:sp>
      <p:sp>
        <p:nvSpPr>
          <p:cNvPr id="20498" name="Rectangle 18"/>
          <p:cNvSpPr>
            <a:spLocks noChangeArrowheads="1"/>
          </p:cNvSpPr>
          <p:nvPr>
            <p:custDataLst>
              <p:tags r:id="rId17"/>
            </p:custDataLst>
          </p:nvPr>
        </p:nvSpPr>
        <p:spPr bwMode="auto">
          <a:xfrm>
            <a:off x="1831975" y="3516313"/>
            <a:ext cx="3281363" cy="765175"/>
          </a:xfrm>
          <a:prstGeom prst="rect">
            <a:avLst/>
          </a:prstGeom>
          <a:noFill/>
          <a:ln w="9525">
            <a:noFill/>
            <a:miter lim="800000"/>
            <a:headEnd/>
            <a:tailEnd/>
          </a:ln>
        </p:spPr>
        <p:txBody>
          <a:bodyPr lIns="0" tIns="0" rIns="0" bIns="0">
            <a:spAutoFit/>
          </a:bodyPr>
          <a:lstStyle/>
          <a:p>
            <a:pPr defTabSz="1019175">
              <a:lnSpc>
                <a:spcPct val="95000"/>
              </a:lnSpc>
              <a:spcBef>
                <a:spcPct val="20000"/>
              </a:spcBef>
              <a:buSzPct val="90000"/>
              <a:buFont typeface="Wingdings" charset="2"/>
              <a:buChar char="§"/>
              <a:tabLst>
                <a:tab pos="171450" algn="l"/>
              </a:tabLst>
            </a:pPr>
            <a:r>
              <a:rPr lang="en-US" sz="1200" b="0" smtClean="0">
                <a:solidFill>
                  <a:srgbClr val="000000"/>
                </a:solidFill>
                <a:latin typeface="Arial" charset="0"/>
                <a:ea typeface="ＭＳ Ｐゴシック" charset="-128"/>
              </a:rPr>
              <a:t>  	Large investment in E-procurement</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Few analytical tools, inconsistently applied across commodities</a:t>
            </a:r>
          </a:p>
          <a:p>
            <a:pPr marL="173038" lvl="1" indent="-171450" defTabSz="1019175">
              <a:lnSpc>
                <a:spcPct val="95000"/>
              </a:lnSpc>
              <a:spcBef>
                <a:spcPct val="20000"/>
              </a:spcBef>
              <a:buSzPct val="80000"/>
              <a:buFont typeface="Symbol" charset="2"/>
              <a:buChar char="·"/>
              <a:tabLst>
                <a:tab pos="171450" algn="l"/>
              </a:tabLst>
            </a:pPr>
            <a:endParaRPr lang="en-US" sz="1200" b="0" smtClean="0">
              <a:solidFill>
                <a:srgbClr val="000000"/>
              </a:solidFill>
              <a:latin typeface="Arial" charset="0"/>
              <a:ea typeface="ＭＳ Ｐゴシック" charset="-128"/>
            </a:endParaRPr>
          </a:p>
        </p:txBody>
      </p:sp>
      <p:sp>
        <p:nvSpPr>
          <p:cNvPr id="20499" name="Rectangle 19"/>
          <p:cNvSpPr>
            <a:spLocks noChangeArrowheads="1"/>
          </p:cNvSpPr>
          <p:nvPr>
            <p:custDataLst>
              <p:tags r:id="rId18"/>
            </p:custDataLst>
          </p:nvPr>
        </p:nvSpPr>
        <p:spPr bwMode="auto">
          <a:xfrm>
            <a:off x="5519738" y="3516313"/>
            <a:ext cx="3140075" cy="803275"/>
          </a:xfrm>
          <a:prstGeom prst="rect">
            <a:avLst/>
          </a:prstGeom>
          <a:noFill/>
          <a:ln w="9525">
            <a:noFill/>
            <a:miter lim="800000"/>
            <a:headEnd/>
            <a:tailEnd/>
          </a:ln>
        </p:spPr>
        <p:txBody>
          <a:bodyPr lIns="0" tIns="0" rIns="0" bIns="0">
            <a:spAutoFit/>
          </a:bodyPr>
          <a:lstStyle/>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Strategic application of supply management technology tools</a:t>
            </a:r>
          </a:p>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E-procurement leveraged as appropriate</a:t>
            </a:r>
          </a:p>
          <a:p>
            <a:pPr marL="173038" lvl="1" indent="-171450" defTabSz="1019175">
              <a:spcBef>
                <a:spcPct val="20000"/>
              </a:spcBef>
              <a:buSzPct val="80000"/>
              <a:buFont typeface="Symbol" charset="2"/>
              <a:buNone/>
              <a:tabLst>
                <a:tab pos="171450" algn="l"/>
              </a:tabLst>
            </a:pPr>
            <a:endParaRPr lang="en-US" sz="1200" b="0" smtClean="0">
              <a:solidFill>
                <a:srgbClr val="000000"/>
              </a:solidFill>
              <a:latin typeface="Arial" charset="0"/>
              <a:ea typeface="ＭＳ Ｐゴシック" charset="-128"/>
            </a:endParaRPr>
          </a:p>
        </p:txBody>
      </p:sp>
      <p:sp>
        <p:nvSpPr>
          <p:cNvPr id="20500" name="Rectangle 20"/>
          <p:cNvSpPr>
            <a:spLocks noChangeArrowheads="1"/>
          </p:cNvSpPr>
          <p:nvPr>
            <p:custDataLst>
              <p:tags r:id="rId19"/>
            </p:custDataLst>
          </p:nvPr>
        </p:nvSpPr>
        <p:spPr bwMode="auto">
          <a:xfrm>
            <a:off x="147638" y="4470400"/>
            <a:ext cx="1284287" cy="346075"/>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5.	Supplier Segmentation</a:t>
            </a:r>
          </a:p>
        </p:txBody>
      </p:sp>
      <p:sp>
        <p:nvSpPr>
          <p:cNvPr id="20501" name="Rectangle 21"/>
          <p:cNvSpPr>
            <a:spLocks noChangeArrowheads="1"/>
          </p:cNvSpPr>
          <p:nvPr>
            <p:custDataLst>
              <p:tags r:id="rId20"/>
            </p:custDataLst>
          </p:nvPr>
        </p:nvSpPr>
        <p:spPr bwMode="auto">
          <a:xfrm>
            <a:off x="1831975" y="4470400"/>
            <a:ext cx="3281363" cy="801688"/>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Single-source oriented</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Few suppliers on contract</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Contracts based on relationships</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Multiple “strategic” partnerships</a:t>
            </a:r>
          </a:p>
        </p:txBody>
      </p:sp>
      <p:sp>
        <p:nvSpPr>
          <p:cNvPr id="20502" name="Rectangle 22"/>
          <p:cNvSpPr>
            <a:spLocks noChangeArrowheads="1"/>
          </p:cNvSpPr>
          <p:nvPr>
            <p:custDataLst>
              <p:tags r:id="rId21"/>
            </p:custDataLst>
          </p:nvPr>
        </p:nvSpPr>
        <p:spPr bwMode="auto">
          <a:xfrm>
            <a:off x="5519738" y="4475163"/>
            <a:ext cx="3070225" cy="620712"/>
          </a:xfrm>
          <a:prstGeom prst="rect">
            <a:avLst/>
          </a:prstGeom>
          <a:noFill/>
          <a:ln w="9525">
            <a:noFill/>
            <a:miter lim="800000"/>
            <a:headEnd/>
            <a:tailEnd/>
          </a:ln>
        </p:spPr>
        <p:txBody>
          <a:bodyPr lIns="0" tIns="0" rIns="0" bIns="0">
            <a:spAutoFit/>
          </a:bodyPr>
          <a:lstStyle/>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Manageable number of suppliers</a:t>
            </a:r>
          </a:p>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Select, demanding partnerships</a:t>
            </a:r>
          </a:p>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Contracts based on performance</a:t>
            </a:r>
          </a:p>
        </p:txBody>
      </p:sp>
      <p:sp>
        <p:nvSpPr>
          <p:cNvPr id="20503" name="Rectangle 23"/>
          <p:cNvSpPr>
            <a:spLocks noChangeArrowheads="1"/>
          </p:cNvSpPr>
          <p:nvPr>
            <p:custDataLst>
              <p:tags r:id="rId22"/>
            </p:custDataLst>
          </p:nvPr>
        </p:nvSpPr>
        <p:spPr bwMode="auto">
          <a:xfrm>
            <a:off x="136525" y="5324475"/>
            <a:ext cx="1525588" cy="346075"/>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6.  Top Management Agenda</a:t>
            </a:r>
          </a:p>
        </p:txBody>
      </p:sp>
      <p:sp>
        <p:nvSpPr>
          <p:cNvPr id="20504" name="Rectangle 24"/>
          <p:cNvSpPr>
            <a:spLocks noChangeArrowheads="1"/>
          </p:cNvSpPr>
          <p:nvPr>
            <p:custDataLst>
              <p:tags r:id="rId23"/>
            </p:custDataLst>
          </p:nvPr>
        </p:nvSpPr>
        <p:spPr bwMode="auto">
          <a:xfrm>
            <a:off x="5519738" y="5324475"/>
            <a:ext cx="3146425" cy="1074738"/>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Purchasing viewed as an important capability staffed with strong, analytic problem solvers</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Optimized balance of center-led processes with “natural owners” of specialized commodities</a:t>
            </a:r>
          </a:p>
        </p:txBody>
      </p:sp>
      <p:sp>
        <p:nvSpPr>
          <p:cNvPr id="20505" name="Rectangle 25"/>
          <p:cNvSpPr>
            <a:spLocks noChangeArrowheads="1"/>
          </p:cNvSpPr>
          <p:nvPr>
            <p:custDataLst>
              <p:tags r:id="rId24"/>
            </p:custDataLst>
          </p:nvPr>
        </p:nvSpPr>
        <p:spPr bwMode="auto">
          <a:xfrm>
            <a:off x="1831975" y="5324475"/>
            <a:ext cx="3281363" cy="1111250"/>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Purchasing viewed as an administrative function, staffed with clerical/logistical expertise</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Incomplete ownership of spend</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Suboptimal structure (e.g., totally decentralized)</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2"/>
          <p:cNvSpPr>
            <a:spLocks noGrp="1" noChangeArrowheads="1"/>
          </p:cNvSpPr>
          <p:nvPr>
            <p:ph type="title"/>
          </p:nvPr>
        </p:nvSpPr>
        <p:spPr>
          <a:xfrm>
            <a:off x="33338" y="533400"/>
            <a:ext cx="8348662" cy="120650"/>
          </a:xfrm>
        </p:spPr>
        <p:txBody>
          <a:bodyPr/>
          <a:lstStyle/>
          <a:p>
            <a:pPr eaLnBrk="1" hangingPunct="1"/>
            <a:r>
              <a:rPr lang="en-GB" sz="2400" smtClean="0"/>
              <a:t>World Class Purchasing – Allied Signal Case Example</a:t>
            </a:r>
            <a:endParaRPr lang="en-GB" smtClean="0"/>
          </a:p>
        </p:txBody>
      </p:sp>
      <p:sp>
        <p:nvSpPr>
          <p:cNvPr id="22534" name="Rectangle 3"/>
          <p:cNvSpPr>
            <a:spLocks noChangeArrowheads="1"/>
          </p:cNvSpPr>
          <p:nvPr/>
        </p:nvSpPr>
        <p:spPr bwMode="auto">
          <a:xfrm>
            <a:off x="2949575" y="2138363"/>
            <a:ext cx="3475038" cy="1858962"/>
          </a:xfrm>
          <a:prstGeom prst="rect">
            <a:avLst/>
          </a:prstGeom>
          <a:solidFill>
            <a:srgbClr val="FFCC99"/>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35" name="Rectangle 4"/>
          <p:cNvSpPr>
            <a:spLocks noChangeArrowheads="1"/>
          </p:cNvSpPr>
          <p:nvPr>
            <p:custDataLst>
              <p:tags r:id="rId3"/>
            </p:custDataLst>
          </p:nvPr>
        </p:nvSpPr>
        <p:spPr bwMode="auto">
          <a:xfrm>
            <a:off x="547688" y="2033588"/>
            <a:ext cx="1963737" cy="1276350"/>
          </a:xfrm>
          <a:prstGeom prst="rect">
            <a:avLst/>
          </a:prstGeom>
          <a:noFill/>
          <a:ln w="9525">
            <a:noFill/>
            <a:miter lim="800000"/>
            <a:headEnd/>
            <a:tailEnd/>
          </a:ln>
        </p:spPr>
        <p:txBody>
          <a:bodyPr lIns="0" tIns="0" rIns="0" bIns="0">
            <a:spAutoFit/>
          </a:bodyPr>
          <a:lstStyle/>
          <a:p>
            <a:pPr marL="228600" indent="-228600" defTabSz="893763">
              <a:spcBef>
                <a:spcPct val="20000"/>
              </a:spcBef>
              <a:buSzPct val="90000"/>
              <a:buFont typeface="Wingdings" charset="2"/>
              <a:buNone/>
            </a:pPr>
            <a:r>
              <a:rPr lang="en-GB" sz="1400" b="0" smtClean="0">
                <a:solidFill>
                  <a:srgbClr val="000000"/>
                </a:solidFill>
                <a:latin typeface="Arial" charset="0"/>
                <a:ea typeface="ＭＳ Ｐゴシック" charset="-128"/>
              </a:rPr>
              <a:t>1.	CEO meets with Procurement leadership for two hours each month to review strategy and progress</a:t>
            </a:r>
          </a:p>
        </p:txBody>
      </p:sp>
      <p:sp>
        <p:nvSpPr>
          <p:cNvPr id="22536" name="Rectangle 5"/>
          <p:cNvSpPr>
            <a:spLocks noChangeArrowheads="1"/>
          </p:cNvSpPr>
          <p:nvPr>
            <p:custDataLst>
              <p:tags r:id="rId4"/>
            </p:custDataLst>
          </p:nvPr>
        </p:nvSpPr>
        <p:spPr bwMode="auto">
          <a:xfrm>
            <a:off x="547688" y="3325813"/>
            <a:ext cx="1963737" cy="1276350"/>
          </a:xfrm>
          <a:prstGeom prst="rect">
            <a:avLst/>
          </a:prstGeom>
          <a:noFill/>
          <a:ln w="9525">
            <a:noFill/>
            <a:miter lim="800000"/>
            <a:headEnd/>
            <a:tailEnd/>
          </a:ln>
        </p:spPr>
        <p:txBody>
          <a:bodyPr lIns="0" tIns="0" rIns="0" bIns="0">
            <a:spAutoFit/>
          </a:bodyPr>
          <a:lstStyle/>
          <a:p>
            <a:pPr marL="228600" indent="-228600" defTabSz="893763">
              <a:spcBef>
                <a:spcPct val="20000"/>
              </a:spcBef>
              <a:buSzPct val="90000"/>
              <a:buFont typeface="Wingdings" charset="2"/>
              <a:buNone/>
            </a:pPr>
            <a:r>
              <a:rPr lang="en-GB" sz="1400" b="0" smtClean="0">
                <a:solidFill>
                  <a:srgbClr val="000000"/>
                </a:solidFill>
                <a:latin typeface="Arial" charset="0"/>
                <a:ea typeface="ＭＳ Ｐゴシック" charset="-128"/>
              </a:rPr>
              <a:t>3. 	Procurement staff required to demonstrate top quartile performance in every external benchmark</a:t>
            </a:r>
          </a:p>
        </p:txBody>
      </p:sp>
      <p:sp>
        <p:nvSpPr>
          <p:cNvPr id="22537" name="Rectangle 6"/>
          <p:cNvSpPr>
            <a:spLocks noChangeArrowheads="1"/>
          </p:cNvSpPr>
          <p:nvPr>
            <p:custDataLst>
              <p:tags r:id="rId5"/>
            </p:custDataLst>
          </p:nvPr>
        </p:nvSpPr>
        <p:spPr bwMode="auto">
          <a:xfrm>
            <a:off x="3584575" y="4056063"/>
            <a:ext cx="2065338" cy="638175"/>
          </a:xfrm>
          <a:prstGeom prst="rect">
            <a:avLst/>
          </a:prstGeom>
          <a:noFill/>
          <a:ln w="9525">
            <a:noFill/>
            <a:miter lim="800000"/>
            <a:headEnd/>
            <a:tailEnd/>
          </a:ln>
        </p:spPr>
        <p:txBody>
          <a:bodyPr lIns="0" tIns="0" rIns="0" bIns="0">
            <a:spAutoFit/>
          </a:bodyPr>
          <a:lstStyle/>
          <a:p>
            <a:pPr marL="300038" indent="-300038" algn="ctr" defTabSz="801688">
              <a:spcBef>
                <a:spcPct val="20000"/>
              </a:spcBef>
              <a:buSzPct val="90000"/>
              <a:buFont typeface="Wingdings" charset="2"/>
              <a:buNone/>
            </a:pPr>
            <a:r>
              <a:rPr lang="en-GB" sz="1400" smtClean="0">
                <a:solidFill>
                  <a:srgbClr val="000000"/>
                </a:solidFill>
                <a:latin typeface="Arial" charset="0"/>
                <a:ea typeface="ＭＳ Ｐゴシック" charset="-128"/>
              </a:rPr>
              <a:t>Shareholder value driven by TCO reductions</a:t>
            </a:r>
          </a:p>
        </p:txBody>
      </p:sp>
      <p:sp>
        <p:nvSpPr>
          <p:cNvPr id="22538" name="Rectangle 7"/>
          <p:cNvSpPr>
            <a:spLocks noChangeArrowheads="1"/>
          </p:cNvSpPr>
          <p:nvPr>
            <p:custDataLst>
              <p:tags r:id="rId6"/>
            </p:custDataLst>
          </p:nvPr>
        </p:nvSpPr>
        <p:spPr bwMode="auto">
          <a:xfrm>
            <a:off x="6926263" y="2033588"/>
            <a:ext cx="1962150" cy="850900"/>
          </a:xfrm>
          <a:prstGeom prst="rect">
            <a:avLst/>
          </a:prstGeom>
          <a:noFill/>
          <a:ln w="9525">
            <a:noFill/>
            <a:miter lim="800000"/>
            <a:headEnd/>
            <a:tailEnd/>
          </a:ln>
        </p:spPr>
        <p:txBody>
          <a:bodyPr lIns="0" tIns="0" rIns="0" bIns="0">
            <a:spAutoFit/>
          </a:bodyPr>
          <a:lstStyle/>
          <a:p>
            <a:pPr marL="228600" indent="-228600" defTabSz="893763">
              <a:spcBef>
                <a:spcPct val="20000"/>
              </a:spcBef>
              <a:buSzPct val="90000"/>
              <a:buFont typeface="Wingdings" charset="2"/>
              <a:buNone/>
            </a:pPr>
            <a:r>
              <a:rPr lang="en-GB" sz="1400" b="0" smtClean="0">
                <a:solidFill>
                  <a:srgbClr val="000000"/>
                </a:solidFill>
                <a:latin typeface="Arial" charset="0"/>
                <a:ea typeface="ＭＳ Ｐゴシック" charset="-128"/>
              </a:rPr>
              <a:t>2. Expectation of 7% reduction in TCO every year (achieved 7 years in a row</a:t>
            </a:r>
          </a:p>
        </p:txBody>
      </p:sp>
      <p:sp>
        <p:nvSpPr>
          <p:cNvPr id="22539" name="Rectangle 8"/>
          <p:cNvSpPr>
            <a:spLocks noChangeArrowheads="1"/>
          </p:cNvSpPr>
          <p:nvPr>
            <p:custDataLst>
              <p:tags r:id="rId7"/>
            </p:custDataLst>
          </p:nvPr>
        </p:nvSpPr>
        <p:spPr bwMode="auto">
          <a:xfrm>
            <a:off x="3106738" y="2160588"/>
            <a:ext cx="893762"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smtClean="0">
                <a:solidFill>
                  <a:srgbClr val="000000"/>
                </a:solidFill>
                <a:latin typeface="Arial" charset="0"/>
                <a:ea typeface="ＭＳ Ｐゴシック" charset="-128"/>
              </a:rPr>
              <a:t>Turnover</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$b</a:t>
            </a:r>
            <a:endParaRPr lang="en-GB" sz="1400" smtClean="0">
              <a:solidFill>
                <a:srgbClr val="000000"/>
              </a:solidFill>
              <a:latin typeface="Arial" charset="0"/>
              <a:ea typeface="ＭＳ Ｐゴシック" charset="-128"/>
            </a:endParaRPr>
          </a:p>
        </p:txBody>
      </p:sp>
      <p:sp>
        <p:nvSpPr>
          <p:cNvPr id="22540" name="Rectangle 9"/>
          <p:cNvSpPr>
            <a:spLocks noChangeArrowheads="1"/>
          </p:cNvSpPr>
          <p:nvPr>
            <p:custDataLst>
              <p:tags r:id="rId8"/>
            </p:custDataLst>
          </p:nvPr>
        </p:nvSpPr>
        <p:spPr bwMode="auto">
          <a:xfrm>
            <a:off x="4259263" y="2160588"/>
            <a:ext cx="882650"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smtClean="0">
                <a:solidFill>
                  <a:srgbClr val="000000"/>
                </a:solidFill>
                <a:latin typeface="Arial" charset="0"/>
                <a:ea typeface="ＭＳ Ｐゴシック" charset="-128"/>
              </a:rPr>
              <a:t>Net profit</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$b</a:t>
            </a:r>
            <a:endParaRPr lang="en-GB" sz="1400" smtClean="0">
              <a:solidFill>
                <a:srgbClr val="000000"/>
              </a:solidFill>
              <a:latin typeface="Arial" charset="0"/>
              <a:ea typeface="ＭＳ Ｐゴシック" charset="-128"/>
            </a:endParaRPr>
          </a:p>
        </p:txBody>
      </p:sp>
      <p:sp>
        <p:nvSpPr>
          <p:cNvPr id="22541" name="Rectangle 10"/>
          <p:cNvSpPr>
            <a:spLocks noChangeArrowheads="1"/>
          </p:cNvSpPr>
          <p:nvPr>
            <p:custDataLst>
              <p:tags r:id="rId9"/>
            </p:custDataLst>
          </p:nvPr>
        </p:nvSpPr>
        <p:spPr bwMode="auto">
          <a:xfrm>
            <a:off x="5246688" y="2160588"/>
            <a:ext cx="1239837" cy="72390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smtClean="0">
                <a:solidFill>
                  <a:srgbClr val="000000"/>
                </a:solidFill>
                <a:latin typeface="Arial" charset="0"/>
                <a:ea typeface="ＭＳ Ｐゴシック" charset="-128"/>
              </a:rPr>
              <a:t>Market</a:t>
            </a:r>
          </a:p>
          <a:p>
            <a:pPr marL="300038" indent="-300038" defTabSz="801688">
              <a:spcBef>
                <a:spcPct val="20000"/>
              </a:spcBef>
              <a:buSzPct val="90000"/>
              <a:buFont typeface="Wingdings" charset="2"/>
              <a:buNone/>
            </a:pPr>
            <a:r>
              <a:rPr lang="en-GB" sz="1400" smtClean="0">
                <a:solidFill>
                  <a:srgbClr val="000000"/>
                </a:solidFill>
                <a:latin typeface="Arial" charset="0"/>
                <a:ea typeface="ＭＳ Ｐゴシック" charset="-128"/>
              </a:rPr>
              <a:t>capitalization</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$b</a:t>
            </a:r>
            <a:endParaRPr lang="en-GB" sz="1400" smtClean="0">
              <a:solidFill>
                <a:srgbClr val="000000"/>
              </a:solidFill>
              <a:latin typeface="Arial" charset="0"/>
              <a:ea typeface="ＭＳ Ｐゴシック" charset="-128"/>
            </a:endParaRPr>
          </a:p>
        </p:txBody>
      </p:sp>
      <p:sp>
        <p:nvSpPr>
          <p:cNvPr id="22542" name="Rectangle 11"/>
          <p:cNvSpPr>
            <a:spLocks noChangeArrowheads="1"/>
          </p:cNvSpPr>
          <p:nvPr>
            <p:custDataLst>
              <p:tags r:id="rId10"/>
            </p:custDataLst>
          </p:nvPr>
        </p:nvSpPr>
        <p:spPr bwMode="auto">
          <a:xfrm>
            <a:off x="3262313" y="3779838"/>
            <a:ext cx="47307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1990</a:t>
            </a:r>
          </a:p>
        </p:txBody>
      </p:sp>
      <p:pic>
        <p:nvPicPr>
          <p:cNvPr id="22543" name="Picture 12"/>
          <p:cNvPicPr>
            <a:picLocks noChangeAspect="1" noChangeArrowheads="1"/>
          </p:cNvPicPr>
          <p:nvPr/>
        </p:nvPicPr>
        <p:blipFill>
          <a:blip r:embed="rId27" cstate="print"/>
          <a:srcRect/>
          <a:stretch>
            <a:fillRect/>
          </a:stretch>
        </p:blipFill>
        <p:spPr bwMode="auto">
          <a:xfrm>
            <a:off x="976313" y="898525"/>
            <a:ext cx="1049337" cy="1119188"/>
          </a:xfrm>
          <a:prstGeom prst="rect">
            <a:avLst/>
          </a:prstGeom>
          <a:noFill/>
          <a:ln w="12700">
            <a:noFill/>
            <a:miter lim="800000"/>
            <a:headEnd/>
            <a:tailEnd/>
          </a:ln>
        </p:spPr>
      </p:pic>
      <p:sp>
        <p:nvSpPr>
          <p:cNvPr id="22544" name="Freeform 13"/>
          <p:cNvSpPr>
            <a:spLocks/>
          </p:cNvSpPr>
          <p:nvPr/>
        </p:nvSpPr>
        <p:spPr bwMode="auto">
          <a:xfrm>
            <a:off x="6985000" y="1025525"/>
            <a:ext cx="1528763" cy="844550"/>
          </a:xfrm>
          <a:custGeom>
            <a:avLst/>
            <a:gdLst>
              <a:gd name="T0" fmla="*/ 0 w 985"/>
              <a:gd name="T1" fmla="*/ 0 h 514"/>
              <a:gd name="T2" fmla="*/ 0 w 985"/>
              <a:gd name="T3" fmla="*/ 844550 h 514"/>
              <a:gd name="T4" fmla="*/ 1528763 w 985"/>
              <a:gd name="T5" fmla="*/ 844550 h 514"/>
              <a:gd name="T6" fmla="*/ 0 60000 65536"/>
              <a:gd name="T7" fmla="*/ 0 60000 65536"/>
              <a:gd name="T8" fmla="*/ 0 60000 65536"/>
              <a:gd name="T9" fmla="*/ 0 w 985"/>
              <a:gd name="T10" fmla="*/ 0 h 514"/>
              <a:gd name="T11" fmla="*/ 985 w 985"/>
              <a:gd name="T12" fmla="*/ 514 h 514"/>
            </a:gdLst>
            <a:ahLst/>
            <a:cxnLst>
              <a:cxn ang="T6">
                <a:pos x="T0" y="T1"/>
              </a:cxn>
              <a:cxn ang="T7">
                <a:pos x="T2" y="T3"/>
              </a:cxn>
              <a:cxn ang="T8">
                <a:pos x="T4" y="T5"/>
              </a:cxn>
            </a:cxnLst>
            <a:rect l="T9" t="T10" r="T11" b="T12"/>
            <a:pathLst>
              <a:path w="985" h="514">
                <a:moveTo>
                  <a:pt x="0" y="0"/>
                </a:moveTo>
                <a:lnTo>
                  <a:pt x="0" y="514"/>
                </a:lnTo>
                <a:lnTo>
                  <a:pt x="985" y="514"/>
                </a:lnTo>
              </a:path>
            </a:pathLst>
          </a:cu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45" name="Line 14"/>
          <p:cNvSpPr>
            <a:spLocks noChangeShapeType="1"/>
          </p:cNvSpPr>
          <p:nvPr/>
        </p:nvSpPr>
        <p:spPr bwMode="auto">
          <a:xfrm>
            <a:off x="7077075" y="1219200"/>
            <a:ext cx="1149350" cy="346075"/>
          </a:xfrm>
          <a:prstGeom prst="line">
            <a:avLst/>
          </a:pr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46" name="Rectangle 15"/>
          <p:cNvSpPr>
            <a:spLocks noChangeArrowheads="1"/>
          </p:cNvSpPr>
          <p:nvPr>
            <p:custDataLst>
              <p:tags r:id="rId11"/>
            </p:custDataLst>
          </p:nvPr>
        </p:nvSpPr>
        <p:spPr bwMode="auto">
          <a:xfrm>
            <a:off x="6548438" y="1063625"/>
            <a:ext cx="490537"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TCO</a:t>
            </a:r>
          </a:p>
        </p:txBody>
      </p:sp>
      <p:sp>
        <p:nvSpPr>
          <p:cNvPr id="22547" name="AutoShape 16"/>
          <p:cNvSpPr>
            <a:spLocks noChangeArrowheads="1"/>
          </p:cNvSpPr>
          <p:nvPr/>
        </p:nvSpPr>
        <p:spPr bwMode="auto">
          <a:xfrm rot="2390687">
            <a:off x="2622550" y="1631950"/>
            <a:ext cx="639763" cy="374650"/>
          </a:xfrm>
          <a:prstGeom prst="rightArrow">
            <a:avLst>
              <a:gd name="adj1" fmla="val 50000"/>
              <a:gd name="adj2" fmla="val 42691"/>
            </a:avLst>
          </a:prstGeom>
          <a:solidFill>
            <a:schemeClr val="hlink"/>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48" name="AutoShape 17"/>
          <p:cNvSpPr>
            <a:spLocks noChangeArrowheads="1"/>
          </p:cNvSpPr>
          <p:nvPr/>
        </p:nvSpPr>
        <p:spPr bwMode="auto">
          <a:xfrm rot="19209313" flipH="1">
            <a:off x="6045200" y="1631950"/>
            <a:ext cx="639763" cy="374650"/>
          </a:xfrm>
          <a:prstGeom prst="rightArrow">
            <a:avLst>
              <a:gd name="adj1" fmla="val 50000"/>
              <a:gd name="adj2" fmla="val 42691"/>
            </a:avLst>
          </a:prstGeom>
          <a:solidFill>
            <a:schemeClr val="hlink"/>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49" name="AutoShape 18"/>
          <p:cNvSpPr>
            <a:spLocks noChangeArrowheads="1"/>
          </p:cNvSpPr>
          <p:nvPr/>
        </p:nvSpPr>
        <p:spPr bwMode="auto">
          <a:xfrm rot="19209313" flipV="1">
            <a:off x="2622550" y="4176713"/>
            <a:ext cx="639763" cy="373062"/>
          </a:xfrm>
          <a:prstGeom prst="rightArrow">
            <a:avLst>
              <a:gd name="adj1" fmla="val 50000"/>
              <a:gd name="adj2" fmla="val 42872"/>
            </a:avLst>
          </a:prstGeom>
          <a:solidFill>
            <a:schemeClr val="hlink"/>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0" name="AutoShape 19"/>
          <p:cNvSpPr>
            <a:spLocks noChangeArrowheads="1"/>
          </p:cNvSpPr>
          <p:nvPr/>
        </p:nvSpPr>
        <p:spPr bwMode="auto">
          <a:xfrm rot="2390687" flipH="1" flipV="1">
            <a:off x="6045200" y="4176713"/>
            <a:ext cx="639763" cy="373062"/>
          </a:xfrm>
          <a:prstGeom prst="rightArrow">
            <a:avLst>
              <a:gd name="adj1" fmla="val 50000"/>
              <a:gd name="adj2" fmla="val 42872"/>
            </a:avLst>
          </a:prstGeom>
          <a:solidFill>
            <a:schemeClr val="hlink"/>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1" name="Rectangle 20"/>
          <p:cNvSpPr>
            <a:spLocks noChangeArrowheads="1"/>
          </p:cNvSpPr>
          <p:nvPr/>
        </p:nvSpPr>
        <p:spPr bwMode="auto">
          <a:xfrm>
            <a:off x="984250" y="4625975"/>
            <a:ext cx="182563" cy="177800"/>
          </a:xfrm>
          <a:prstGeom prst="rect">
            <a:avLst/>
          </a:prstGeom>
          <a:solidFill>
            <a:schemeClr val="accent2"/>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2" name="Rectangle 21"/>
          <p:cNvSpPr>
            <a:spLocks noChangeArrowheads="1"/>
          </p:cNvSpPr>
          <p:nvPr/>
        </p:nvSpPr>
        <p:spPr bwMode="auto">
          <a:xfrm>
            <a:off x="984250" y="4802188"/>
            <a:ext cx="182563"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3" name="Rectangle 22"/>
          <p:cNvSpPr>
            <a:spLocks noChangeArrowheads="1"/>
          </p:cNvSpPr>
          <p:nvPr/>
        </p:nvSpPr>
        <p:spPr bwMode="auto">
          <a:xfrm>
            <a:off x="1533525" y="4625975"/>
            <a:ext cx="182563" cy="177800"/>
          </a:xfrm>
          <a:prstGeom prst="rect">
            <a:avLst/>
          </a:prstGeom>
          <a:solidFill>
            <a:schemeClr val="accent2"/>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4" name="Rectangle 23"/>
          <p:cNvSpPr>
            <a:spLocks noChangeArrowheads="1"/>
          </p:cNvSpPr>
          <p:nvPr/>
        </p:nvSpPr>
        <p:spPr bwMode="auto">
          <a:xfrm>
            <a:off x="1533525" y="4802188"/>
            <a:ext cx="182563"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5" name="Rectangle 24"/>
          <p:cNvSpPr>
            <a:spLocks noChangeArrowheads="1"/>
          </p:cNvSpPr>
          <p:nvPr/>
        </p:nvSpPr>
        <p:spPr bwMode="auto">
          <a:xfrm>
            <a:off x="2076450" y="4625975"/>
            <a:ext cx="184150" cy="177800"/>
          </a:xfrm>
          <a:prstGeom prst="rect">
            <a:avLst/>
          </a:prstGeom>
          <a:solidFill>
            <a:schemeClr val="accent2"/>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6" name="Rectangle 25"/>
          <p:cNvSpPr>
            <a:spLocks noChangeArrowheads="1"/>
          </p:cNvSpPr>
          <p:nvPr/>
        </p:nvSpPr>
        <p:spPr bwMode="auto">
          <a:xfrm>
            <a:off x="2076450" y="4802188"/>
            <a:ext cx="184150"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7" name="Rectangle 26"/>
          <p:cNvSpPr>
            <a:spLocks noChangeArrowheads="1"/>
          </p:cNvSpPr>
          <p:nvPr>
            <p:custDataLst>
              <p:tags r:id="rId12"/>
            </p:custDataLst>
          </p:nvPr>
        </p:nvSpPr>
        <p:spPr bwMode="auto">
          <a:xfrm>
            <a:off x="363538" y="5437188"/>
            <a:ext cx="1004887"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Yearly</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savings</a:t>
            </a:r>
          </a:p>
        </p:txBody>
      </p:sp>
      <p:sp>
        <p:nvSpPr>
          <p:cNvPr id="22558" name="Rectangle 27"/>
          <p:cNvSpPr>
            <a:spLocks noChangeArrowheads="1"/>
          </p:cNvSpPr>
          <p:nvPr>
            <p:custDataLst>
              <p:tags r:id="rId13"/>
            </p:custDataLst>
          </p:nvPr>
        </p:nvSpPr>
        <p:spPr bwMode="auto">
          <a:xfrm>
            <a:off x="1073150" y="5437188"/>
            <a:ext cx="984250"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Inventory</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optimization</a:t>
            </a:r>
          </a:p>
        </p:txBody>
      </p:sp>
      <p:sp>
        <p:nvSpPr>
          <p:cNvPr id="22559" name="Line 28"/>
          <p:cNvSpPr>
            <a:spLocks noChangeShapeType="1"/>
          </p:cNvSpPr>
          <p:nvPr/>
        </p:nvSpPr>
        <p:spPr bwMode="auto">
          <a:xfrm>
            <a:off x="852488" y="5437188"/>
            <a:ext cx="1528762" cy="0"/>
          </a:xfrm>
          <a:prstGeom prst="line">
            <a:avLst/>
          </a:pr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0" name="Rectangle 29"/>
          <p:cNvSpPr>
            <a:spLocks noChangeArrowheads="1"/>
          </p:cNvSpPr>
          <p:nvPr/>
        </p:nvSpPr>
        <p:spPr bwMode="auto">
          <a:xfrm>
            <a:off x="7102475" y="4802188"/>
            <a:ext cx="182563"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1" name="Rectangle 30"/>
          <p:cNvSpPr>
            <a:spLocks noChangeArrowheads="1"/>
          </p:cNvSpPr>
          <p:nvPr/>
        </p:nvSpPr>
        <p:spPr bwMode="auto">
          <a:xfrm>
            <a:off x="7650163" y="4802188"/>
            <a:ext cx="182562"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2" name="Rectangle 31"/>
          <p:cNvSpPr>
            <a:spLocks noChangeArrowheads="1"/>
          </p:cNvSpPr>
          <p:nvPr/>
        </p:nvSpPr>
        <p:spPr bwMode="auto">
          <a:xfrm>
            <a:off x="8194675" y="4802188"/>
            <a:ext cx="182563"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3" name="Rectangle 32"/>
          <p:cNvSpPr>
            <a:spLocks noChangeArrowheads="1"/>
          </p:cNvSpPr>
          <p:nvPr>
            <p:custDataLst>
              <p:tags r:id="rId14"/>
            </p:custDataLst>
          </p:nvPr>
        </p:nvSpPr>
        <p:spPr bwMode="auto">
          <a:xfrm>
            <a:off x="6621463" y="5408613"/>
            <a:ext cx="98742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Engineering</a:t>
            </a:r>
          </a:p>
        </p:txBody>
      </p:sp>
      <p:sp>
        <p:nvSpPr>
          <p:cNvPr id="22564" name="Rectangle 33"/>
          <p:cNvSpPr>
            <a:spLocks noChangeArrowheads="1"/>
          </p:cNvSpPr>
          <p:nvPr>
            <p:custDataLst>
              <p:tags r:id="rId15"/>
            </p:custDataLst>
          </p:nvPr>
        </p:nvSpPr>
        <p:spPr bwMode="auto">
          <a:xfrm>
            <a:off x="7267575" y="5616575"/>
            <a:ext cx="1357313"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Manufacturing</a:t>
            </a:r>
          </a:p>
        </p:txBody>
      </p:sp>
      <p:sp>
        <p:nvSpPr>
          <p:cNvPr id="22565" name="Rectangle 34"/>
          <p:cNvSpPr>
            <a:spLocks noChangeArrowheads="1"/>
          </p:cNvSpPr>
          <p:nvPr>
            <p:custDataLst>
              <p:tags r:id="rId16"/>
            </p:custDataLst>
          </p:nvPr>
        </p:nvSpPr>
        <p:spPr bwMode="auto">
          <a:xfrm>
            <a:off x="8161338" y="5351463"/>
            <a:ext cx="982662"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Logistics</a:t>
            </a:r>
          </a:p>
        </p:txBody>
      </p:sp>
      <p:sp>
        <p:nvSpPr>
          <p:cNvPr id="22566" name="Rectangle 35"/>
          <p:cNvSpPr>
            <a:spLocks noChangeArrowheads="1"/>
          </p:cNvSpPr>
          <p:nvPr/>
        </p:nvSpPr>
        <p:spPr bwMode="auto">
          <a:xfrm>
            <a:off x="6972300" y="4945063"/>
            <a:ext cx="1554163" cy="122237"/>
          </a:xfrm>
          <a:prstGeom prst="rect">
            <a:avLst/>
          </a:prstGeom>
          <a:no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7" name="Rectangle 36"/>
          <p:cNvSpPr>
            <a:spLocks noChangeArrowheads="1"/>
          </p:cNvSpPr>
          <p:nvPr>
            <p:custDataLst>
              <p:tags r:id="rId17"/>
            </p:custDataLst>
          </p:nvPr>
        </p:nvSpPr>
        <p:spPr bwMode="auto">
          <a:xfrm>
            <a:off x="5826125" y="4881563"/>
            <a:ext cx="1401763"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Procurement</a:t>
            </a:r>
          </a:p>
        </p:txBody>
      </p:sp>
      <p:sp>
        <p:nvSpPr>
          <p:cNvPr id="22568" name="Rectangle 37"/>
          <p:cNvSpPr>
            <a:spLocks noChangeArrowheads="1"/>
          </p:cNvSpPr>
          <p:nvPr>
            <p:custDataLst>
              <p:tags r:id="rId18"/>
            </p:custDataLst>
          </p:nvPr>
        </p:nvSpPr>
        <p:spPr bwMode="auto">
          <a:xfrm>
            <a:off x="2112963" y="5437188"/>
            <a:ext cx="1049337"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Supplier</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development</a:t>
            </a:r>
          </a:p>
        </p:txBody>
      </p:sp>
      <p:graphicFrame>
        <p:nvGraphicFramePr>
          <p:cNvPr id="22530" name="Object 2"/>
          <p:cNvGraphicFramePr>
            <a:graphicFrameLocks/>
          </p:cNvGraphicFramePr>
          <p:nvPr/>
        </p:nvGraphicFramePr>
        <p:xfrm>
          <a:off x="3146425" y="2598738"/>
          <a:ext cx="2605088" cy="1209675"/>
        </p:xfrm>
        <a:graphic>
          <a:graphicData uri="http://schemas.openxmlformats.org/presentationml/2006/ole">
            <p:oleObj spid="_x0000_s118786" name="Chart" r:id="rId28" imgW="2524001" imgH="1171643" progId="MSGraph.Chart.8">
              <p:embed followColorScheme="full"/>
            </p:oleObj>
          </a:graphicData>
        </a:graphic>
      </p:graphicFrame>
      <p:sp>
        <p:nvSpPr>
          <p:cNvPr id="22569" name="Rectangle 39"/>
          <p:cNvSpPr>
            <a:spLocks noChangeArrowheads="1"/>
          </p:cNvSpPr>
          <p:nvPr>
            <p:custDataLst>
              <p:tags r:id="rId19"/>
            </p:custDataLst>
          </p:nvPr>
        </p:nvSpPr>
        <p:spPr bwMode="auto">
          <a:xfrm>
            <a:off x="3670300" y="3779838"/>
            <a:ext cx="458788"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1998</a:t>
            </a:r>
          </a:p>
        </p:txBody>
      </p:sp>
      <p:sp>
        <p:nvSpPr>
          <p:cNvPr id="22570" name="Rectangle 40"/>
          <p:cNvSpPr>
            <a:spLocks noChangeArrowheads="1"/>
          </p:cNvSpPr>
          <p:nvPr>
            <p:custDataLst>
              <p:tags r:id="rId20"/>
            </p:custDataLst>
          </p:nvPr>
        </p:nvSpPr>
        <p:spPr bwMode="auto">
          <a:xfrm>
            <a:off x="4165600" y="3779838"/>
            <a:ext cx="47307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1990</a:t>
            </a:r>
          </a:p>
        </p:txBody>
      </p:sp>
      <p:sp>
        <p:nvSpPr>
          <p:cNvPr id="22571" name="Rectangle 41"/>
          <p:cNvSpPr>
            <a:spLocks noChangeArrowheads="1"/>
          </p:cNvSpPr>
          <p:nvPr>
            <p:custDataLst>
              <p:tags r:id="rId21"/>
            </p:custDataLst>
          </p:nvPr>
        </p:nvSpPr>
        <p:spPr bwMode="auto">
          <a:xfrm>
            <a:off x="4597400" y="3779838"/>
            <a:ext cx="43497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1998</a:t>
            </a:r>
          </a:p>
        </p:txBody>
      </p:sp>
      <p:sp>
        <p:nvSpPr>
          <p:cNvPr id="22572" name="Rectangle 42"/>
          <p:cNvSpPr>
            <a:spLocks noChangeArrowheads="1"/>
          </p:cNvSpPr>
          <p:nvPr>
            <p:custDataLst>
              <p:tags r:id="rId22"/>
            </p:custDataLst>
          </p:nvPr>
        </p:nvSpPr>
        <p:spPr bwMode="auto">
          <a:xfrm>
            <a:off x="5122863" y="3779838"/>
            <a:ext cx="47307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1990</a:t>
            </a:r>
          </a:p>
        </p:txBody>
      </p:sp>
      <p:sp>
        <p:nvSpPr>
          <p:cNvPr id="22573" name="Rectangle 43"/>
          <p:cNvSpPr>
            <a:spLocks noChangeArrowheads="1"/>
          </p:cNvSpPr>
          <p:nvPr>
            <p:custDataLst>
              <p:tags r:id="rId23"/>
            </p:custDataLst>
          </p:nvPr>
        </p:nvSpPr>
        <p:spPr bwMode="auto">
          <a:xfrm>
            <a:off x="5549900" y="3779838"/>
            <a:ext cx="439738"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1998</a:t>
            </a:r>
          </a:p>
        </p:txBody>
      </p:sp>
      <p:graphicFrame>
        <p:nvGraphicFramePr>
          <p:cNvPr id="22531" name="Object 3"/>
          <p:cNvGraphicFramePr>
            <a:graphicFrameLocks/>
          </p:cNvGraphicFramePr>
          <p:nvPr/>
        </p:nvGraphicFramePr>
        <p:xfrm>
          <a:off x="4092575" y="2598738"/>
          <a:ext cx="2605088" cy="1209675"/>
        </p:xfrm>
        <a:graphic>
          <a:graphicData uri="http://schemas.openxmlformats.org/presentationml/2006/ole">
            <p:oleObj spid="_x0000_s118787" name="Chart" r:id="rId29" imgW="2524001" imgH="1171643" progId="MSGraph.Chart.8">
              <p:embed followColorScheme="full"/>
            </p:oleObj>
          </a:graphicData>
        </a:graphic>
      </p:graphicFrame>
      <p:graphicFrame>
        <p:nvGraphicFramePr>
          <p:cNvPr id="22532" name="Object 4"/>
          <p:cNvGraphicFramePr>
            <a:graphicFrameLocks/>
          </p:cNvGraphicFramePr>
          <p:nvPr/>
        </p:nvGraphicFramePr>
        <p:xfrm>
          <a:off x="4967288" y="2598738"/>
          <a:ext cx="2605087" cy="1209675"/>
        </p:xfrm>
        <a:graphic>
          <a:graphicData uri="http://schemas.openxmlformats.org/presentationml/2006/ole">
            <p:oleObj spid="_x0000_s118788" name="Chart" r:id="rId30" imgW="2524001" imgH="1171643" progId="MSGraph.Chart.8">
              <p:embed followColorScheme="full"/>
            </p:oleObj>
          </a:graphicData>
        </a:graphic>
      </p:graphicFrame>
      <p:sp>
        <p:nvSpPr>
          <p:cNvPr id="22574" name="Rectangle 46"/>
          <p:cNvSpPr>
            <a:spLocks noChangeArrowheads="1"/>
          </p:cNvSpPr>
          <p:nvPr>
            <p:custDataLst>
              <p:tags r:id="rId24"/>
            </p:custDataLst>
          </p:nvPr>
        </p:nvSpPr>
        <p:spPr bwMode="auto">
          <a:xfrm>
            <a:off x="6937375" y="3609975"/>
            <a:ext cx="1962150" cy="638175"/>
          </a:xfrm>
          <a:prstGeom prst="rect">
            <a:avLst/>
          </a:prstGeom>
          <a:noFill/>
          <a:ln w="9525">
            <a:noFill/>
            <a:miter lim="800000"/>
            <a:headEnd/>
            <a:tailEnd/>
          </a:ln>
        </p:spPr>
        <p:txBody>
          <a:bodyPr lIns="0" tIns="0" rIns="0" bIns="0">
            <a:spAutoFit/>
          </a:bodyPr>
          <a:lstStyle/>
          <a:p>
            <a:pPr marL="228600" indent="-228600" defTabSz="893763">
              <a:spcBef>
                <a:spcPct val="20000"/>
              </a:spcBef>
              <a:buSzPct val="90000"/>
              <a:buFont typeface="Wingdings" charset="2"/>
              <a:buNone/>
            </a:pPr>
            <a:r>
              <a:rPr lang="en-GB" sz="1400" b="0" smtClean="0">
                <a:solidFill>
                  <a:srgbClr val="000000"/>
                </a:solidFill>
                <a:latin typeface="Arial" charset="0"/>
                <a:ea typeface="ＭＳ Ｐゴシック" charset="-128"/>
              </a:rPr>
              <a:t>4.	Entire organization must work together to meet yearly targets</a:t>
            </a:r>
          </a:p>
        </p:txBody>
      </p:sp>
    </p:spTree>
    <p:custDataLst>
      <p:tags r:id="rId2"/>
    </p:custData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578" name="Object 2"/>
          <p:cNvGraphicFramePr>
            <a:graphicFrameLocks/>
          </p:cNvGraphicFramePr>
          <p:nvPr/>
        </p:nvGraphicFramePr>
        <p:xfrm>
          <a:off x="722313" y="1560513"/>
          <a:ext cx="7748587" cy="3665537"/>
        </p:xfrm>
        <a:graphic>
          <a:graphicData uri="http://schemas.openxmlformats.org/presentationml/2006/ole">
            <p:oleObj spid="_x0000_s119810" name="Chart" r:id="rId18" imgW="7591444" imgH="3590857" progId="MSGraph.Chart.8">
              <p:embed followColorScheme="full"/>
            </p:oleObj>
          </a:graphicData>
        </a:graphic>
      </p:graphicFrame>
      <p:sp>
        <p:nvSpPr>
          <p:cNvPr id="24579" name="Rectangle 3"/>
          <p:cNvSpPr>
            <a:spLocks noGrp="1" noChangeArrowheads="1"/>
          </p:cNvSpPr>
          <p:nvPr>
            <p:ph type="title"/>
          </p:nvPr>
        </p:nvSpPr>
        <p:spPr>
          <a:xfrm>
            <a:off x="0" y="304800"/>
            <a:ext cx="8793163" cy="588963"/>
          </a:xfrm>
        </p:spPr>
        <p:txBody>
          <a:bodyPr/>
          <a:lstStyle/>
          <a:p>
            <a:pPr defTabSz="895350" eaLnBrk="1" hangingPunct="1"/>
            <a:r>
              <a:rPr lang="en-US" smtClean="0"/>
              <a:t>Significant EBIT Lift can be Achieved Through Indirect Spend Categories</a:t>
            </a:r>
          </a:p>
        </p:txBody>
      </p:sp>
      <p:sp>
        <p:nvSpPr>
          <p:cNvPr id="24580" name="McK Measure"/>
          <p:cNvSpPr txBox="1">
            <a:spLocks noChangeArrowheads="1"/>
          </p:cNvSpPr>
          <p:nvPr/>
        </p:nvSpPr>
        <p:spPr bwMode="auto">
          <a:xfrm>
            <a:off x="117475" y="776288"/>
            <a:ext cx="1011238" cy="244475"/>
          </a:xfrm>
          <a:prstGeom prst="rect">
            <a:avLst/>
          </a:prstGeom>
          <a:noFill/>
          <a:ln w="9525">
            <a:noFill/>
            <a:miter lim="800000"/>
            <a:headEnd/>
            <a:tailEnd/>
          </a:ln>
        </p:spPr>
        <p:txBody>
          <a:bodyPr lIns="0" tIns="0" rIns="0" bIns="0">
            <a:spAutoFit/>
          </a:bodyPr>
          <a:lstStyle/>
          <a:p>
            <a:pPr defTabSz="912813"/>
            <a:r>
              <a:rPr lang="en-US" sz="1600" b="0" smtClean="0">
                <a:solidFill>
                  <a:srgbClr val="000000"/>
                </a:solidFill>
                <a:latin typeface="Arial" charset="0"/>
                <a:ea typeface="ＭＳ Ｐゴシック" charset="-128"/>
              </a:rPr>
              <a:t>$ m</a:t>
            </a:r>
          </a:p>
        </p:txBody>
      </p:sp>
      <p:sp>
        <p:nvSpPr>
          <p:cNvPr id="24581" name="Rectangle 6"/>
          <p:cNvSpPr>
            <a:spLocks noChangeArrowheads="1"/>
          </p:cNvSpPr>
          <p:nvPr>
            <p:custDataLst>
              <p:tags r:id="rId2"/>
            </p:custDataLst>
          </p:nvPr>
        </p:nvSpPr>
        <p:spPr bwMode="auto">
          <a:xfrm>
            <a:off x="787400" y="5245100"/>
            <a:ext cx="920750"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Revenues</a:t>
            </a:r>
          </a:p>
        </p:txBody>
      </p:sp>
      <p:sp>
        <p:nvSpPr>
          <p:cNvPr id="24582" name="Rectangle 7"/>
          <p:cNvSpPr>
            <a:spLocks noChangeArrowheads="1"/>
          </p:cNvSpPr>
          <p:nvPr>
            <p:custDataLst>
              <p:tags r:id="rId3"/>
            </p:custDataLst>
          </p:nvPr>
        </p:nvSpPr>
        <p:spPr bwMode="auto">
          <a:xfrm>
            <a:off x="2994025" y="5245100"/>
            <a:ext cx="874713" cy="977900"/>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Non-address-able costs</a:t>
            </a:r>
            <a:endParaRPr lang="en-US" sz="1600" b="0" smtClean="0">
              <a:solidFill>
                <a:srgbClr val="000000"/>
              </a:solidFill>
              <a:latin typeface="Arial" charset="0"/>
              <a:ea typeface="ＭＳ Ｐゴシック" charset="-128"/>
            </a:endParaRPr>
          </a:p>
        </p:txBody>
      </p:sp>
      <p:sp>
        <p:nvSpPr>
          <p:cNvPr id="24583" name="Rectangle 8"/>
          <p:cNvSpPr>
            <a:spLocks noChangeArrowheads="1"/>
          </p:cNvSpPr>
          <p:nvPr>
            <p:custDataLst>
              <p:tags r:id="rId4"/>
            </p:custDataLst>
          </p:nvPr>
        </p:nvSpPr>
        <p:spPr bwMode="auto">
          <a:xfrm>
            <a:off x="4095750" y="5245100"/>
            <a:ext cx="906463" cy="73342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Address-able costs</a:t>
            </a:r>
            <a:endParaRPr lang="en-US" sz="1600" b="0" smtClean="0">
              <a:solidFill>
                <a:srgbClr val="000000"/>
              </a:solidFill>
              <a:latin typeface="Arial" charset="0"/>
              <a:ea typeface="ＭＳ Ｐゴシック" charset="-128"/>
            </a:endParaRPr>
          </a:p>
        </p:txBody>
      </p:sp>
      <p:sp>
        <p:nvSpPr>
          <p:cNvPr id="24584" name="Rectangle 9"/>
          <p:cNvSpPr>
            <a:spLocks noChangeArrowheads="1"/>
          </p:cNvSpPr>
          <p:nvPr>
            <p:custDataLst>
              <p:tags r:id="rId5"/>
            </p:custDataLst>
          </p:nvPr>
        </p:nvSpPr>
        <p:spPr bwMode="auto">
          <a:xfrm>
            <a:off x="5146675" y="5245100"/>
            <a:ext cx="795338"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EBIT</a:t>
            </a:r>
            <a:endParaRPr lang="en-US" sz="1600" b="0" smtClean="0">
              <a:solidFill>
                <a:srgbClr val="000000"/>
              </a:solidFill>
              <a:latin typeface="Arial" charset="0"/>
              <a:ea typeface="ＭＳ Ｐゴシック" charset="-128"/>
            </a:endParaRPr>
          </a:p>
        </p:txBody>
      </p:sp>
      <p:sp>
        <p:nvSpPr>
          <p:cNvPr id="24585" name="Rectangle 10"/>
          <p:cNvSpPr>
            <a:spLocks noChangeArrowheads="1"/>
          </p:cNvSpPr>
          <p:nvPr>
            <p:custDataLst>
              <p:tags r:id="rId6"/>
            </p:custDataLst>
          </p:nvPr>
        </p:nvSpPr>
        <p:spPr bwMode="auto">
          <a:xfrm>
            <a:off x="6265863" y="5245100"/>
            <a:ext cx="1073150" cy="488950"/>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Potential Savings</a:t>
            </a:r>
            <a:endParaRPr lang="en-US" sz="1600" b="0" smtClean="0">
              <a:solidFill>
                <a:srgbClr val="000000"/>
              </a:solidFill>
              <a:latin typeface="Arial" charset="0"/>
              <a:ea typeface="ＭＳ Ｐゴシック" charset="-128"/>
            </a:endParaRPr>
          </a:p>
        </p:txBody>
      </p:sp>
      <p:sp>
        <p:nvSpPr>
          <p:cNvPr id="24586" name="Rectangle 11"/>
          <p:cNvSpPr>
            <a:spLocks noChangeArrowheads="1"/>
          </p:cNvSpPr>
          <p:nvPr>
            <p:custDataLst>
              <p:tags r:id="rId7"/>
            </p:custDataLst>
          </p:nvPr>
        </p:nvSpPr>
        <p:spPr bwMode="auto">
          <a:xfrm>
            <a:off x="7342188" y="5245100"/>
            <a:ext cx="946150" cy="488950"/>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Potential EBIT</a:t>
            </a:r>
            <a:endParaRPr lang="en-US" sz="1600" b="0" smtClean="0">
              <a:solidFill>
                <a:srgbClr val="000000"/>
              </a:solidFill>
              <a:latin typeface="Arial" charset="0"/>
              <a:ea typeface="ＭＳ Ｐゴシック" charset="-128"/>
            </a:endParaRPr>
          </a:p>
        </p:txBody>
      </p:sp>
      <p:sp>
        <p:nvSpPr>
          <p:cNvPr id="693260" name="AutoShape 12"/>
          <p:cNvSpPr>
            <a:spLocks noChangeArrowheads="1"/>
          </p:cNvSpPr>
          <p:nvPr/>
        </p:nvSpPr>
        <p:spPr bwMode="blackWhite">
          <a:xfrm>
            <a:off x="6959600" y="3462338"/>
            <a:ext cx="1592263" cy="852487"/>
          </a:xfrm>
          <a:prstGeom prst="star16">
            <a:avLst>
              <a:gd name="adj" fmla="val 37500"/>
            </a:avLst>
          </a:prstGeom>
          <a:solidFill>
            <a:schemeClr val="hlink"/>
          </a:solidFill>
          <a:ln w="12700">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a:defRPr/>
            </a:pPr>
            <a:endParaRPr lang="en-US" sz="1800" b="0">
              <a:solidFill>
                <a:srgbClr val="000000"/>
              </a:solidFill>
              <a:latin typeface="Arial" charset="0"/>
              <a:ea typeface="ＭＳ Ｐゴシック" charset="-128"/>
            </a:endParaRPr>
          </a:p>
        </p:txBody>
      </p:sp>
      <p:sp>
        <p:nvSpPr>
          <p:cNvPr id="24588" name="Rectangle 13"/>
          <p:cNvSpPr>
            <a:spLocks noChangeArrowheads="1"/>
          </p:cNvSpPr>
          <p:nvPr/>
        </p:nvSpPr>
        <p:spPr bwMode="auto">
          <a:xfrm>
            <a:off x="7319963" y="3649663"/>
            <a:ext cx="973137" cy="488950"/>
          </a:xfrm>
          <a:prstGeom prst="rect">
            <a:avLst/>
          </a:prstGeom>
          <a:noFill/>
          <a:ln w="9525">
            <a:noFill/>
            <a:miter lim="800000"/>
            <a:headEnd/>
            <a:tailEnd/>
          </a:ln>
        </p:spPr>
        <p:txBody>
          <a:bodyPr lIns="0" tIns="0" rIns="0" bIns="0">
            <a:spAutoFit/>
          </a:bodyPr>
          <a:lstStyle/>
          <a:p>
            <a:pPr algn="ctr" defTabSz="895350">
              <a:spcBef>
                <a:spcPct val="20000"/>
              </a:spcBef>
              <a:buSzPct val="90000"/>
              <a:buFont typeface="Wingdings" charset="2"/>
              <a:buNone/>
            </a:pPr>
            <a:r>
              <a:rPr lang="en-US" sz="1600" smtClean="0">
                <a:solidFill>
                  <a:srgbClr val="000000"/>
                </a:solidFill>
                <a:latin typeface="Arial" charset="0"/>
                <a:ea typeface="ＭＳ Ｐゴシック" charset="-128"/>
              </a:rPr>
              <a:t>20-60% increase</a:t>
            </a:r>
          </a:p>
        </p:txBody>
      </p:sp>
      <p:grpSp>
        <p:nvGrpSpPr>
          <p:cNvPr id="2" name="Group 14"/>
          <p:cNvGrpSpPr>
            <a:grpSpLocks/>
          </p:cNvGrpSpPr>
          <p:nvPr/>
        </p:nvGrpSpPr>
        <p:grpSpPr bwMode="auto">
          <a:xfrm>
            <a:off x="7661275" y="857250"/>
            <a:ext cx="1255713" cy="266700"/>
            <a:chOff x="2387" y="1294"/>
            <a:chExt cx="894" cy="198"/>
          </a:xfrm>
        </p:grpSpPr>
        <p:sp>
          <p:nvSpPr>
            <p:cNvPr id="24602" name="Rectangle 15"/>
            <p:cNvSpPr>
              <a:spLocks noChangeArrowheads="1"/>
            </p:cNvSpPr>
            <p:nvPr/>
          </p:nvSpPr>
          <p:spPr bwMode="auto">
            <a:xfrm>
              <a:off x="2387" y="1316"/>
              <a:ext cx="894" cy="154"/>
            </a:xfrm>
            <a:prstGeom prst="rect">
              <a:avLst/>
            </a:prstGeom>
            <a:noFill/>
            <a:ln w="9525">
              <a:noFill/>
              <a:miter lim="800000"/>
              <a:headEnd/>
              <a:tailEnd/>
            </a:ln>
          </p:spPr>
          <p:txBody>
            <a:bodyPr wrap="none" lIns="0" tIns="0" rIns="0" bIns="0"/>
            <a:lstStyle/>
            <a:p>
              <a:pPr defTabSz="820738" eaLnBrk="0" hangingPunct="0"/>
              <a:r>
                <a:rPr lang="en-US" sz="1400" b="0" smtClean="0">
                  <a:solidFill>
                    <a:srgbClr val="000000"/>
                  </a:solidFill>
                  <a:latin typeface="Arial" charset="0"/>
                  <a:ea typeface="ＭＳ Ｐゴシック" charset="-128"/>
                </a:rPr>
                <a:t>ILLUSTRATIVE</a:t>
              </a:r>
            </a:p>
          </p:txBody>
        </p:sp>
        <p:grpSp>
          <p:nvGrpSpPr>
            <p:cNvPr id="3" name="Group 16"/>
            <p:cNvGrpSpPr>
              <a:grpSpLocks/>
            </p:cNvGrpSpPr>
            <p:nvPr/>
          </p:nvGrpSpPr>
          <p:grpSpPr bwMode="auto">
            <a:xfrm>
              <a:off x="2387" y="1294"/>
              <a:ext cx="888" cy="198"/>
              <a:chOff x="432" y="1280"/>
              <a:chExt cx="495" cy="99"/>
            </a:xfrm>
          </p:grpSpPr>
          <p:sp>
            <p:nvSpPr>
              <p:cNvPr id="24604" name="Line 17"/>
              <p:cNvSpPr>
                <a:spLocks noChangeShapeType="1"/>
              </p:cNvSpPr>
              <p:nvPr/>
            </p:nvSpPr>
            <p:spPr bwMode="auto">
              <a:xfrm>
                <a:off x="432" y="1280"/>
                <a:ext cx="495" cy="0"/>
              </a:xfrm>
              <a:prstGeom prst="line">
                <a:avLst/>
              </a:prstGeom>
              <a:noFill/>
              <a:ln w="9525">
                <a:solidFill>
                  <a:schemeClr val="tx1"/>
                </a:solidFill>
                <a:round/>
                <a:headEnd type="none" w="sm" len="sm"/>
                <a:tailEnd type="none" w="sm" len="sm"/>
              </a:ln>
            </p:spPr>
            <p:txBody>
              <a:bodyPr wrap="none" lIns="0" tIns="0" rIns="0" bIns="0"/>
              <a:lstStyle/>
              <a:p>
                <a:endParaRPr lang="en-US" sz="1800" b="0" smtClean="0">
                  <a:solidFill>
                    <a:srgbClr val="000000"/>
                  </a:solidFill>
                  <a:latin typeface="Arial" charset="0"/>
                  <a:ea typeface="ＭＳ Ｐゴシック" charset="-128"/>
                </a:endParaRPr>
              </a:p>
            </p:txBody>
          </p:sp>
          <p:sp>
            <p:nvSpPr>
              <p:cNvPr id="24605" name="Line 18"/>
              <p:cNvSpPr>
                <a:spLocks noChangeShapeType="1"/>
              </p:cNvSpPr>
              <p:nvPr/>
            </p:nvSpPr>
            <p:spPr bwMode="auto">
              <a:xfrm>
                <a:off x="432" y="1379"/>
                <a:ext cx="495" cy="0"/>
              </a:xfrm>
              <a:prstGeom prst="line">
                <a:avLst/>
              </a:prstGeom>
              <a:noFill/>
              <a:ln w="9525">
                <a:solidFill>
                  <a:schemeClr val="tx1"/>
                </a:solidFill>
                <a:round/>
                <a:headEnd type="none" w="sm" len="sm"/>
                <a:tailEnd type="none" w="sm" len="sm"/>
              </a:ln>
            </p:spPr>
            <p:txBody>
              <a:bodyPr wrap="none" lIns="0" tIns="0" rIns="0" bIns="0"/>
              <a:lstStyle/>
              <a:p>
                <a:endParaRPr lang="en-US" sz="1800" b="0" smtClean="0">
                  <a:solidFill>
                    <a:srgbClr val="000000"/>
                  </a:solidFill>
                  <a:latin typeface="Arial" charset="0"/>
                  <a:ea typeface="ＭＳ Ｐゴシック" charset="-128"/>
                </a:endParaRPr>
              </a:p>
            </p:txBody>
          </p:sp>
        </p:grpSp>
      </p:grpSp>
      <p:sp>
        <p:nvSpPr>
          <p:cNvPr id="24590" name="AutoShape 19"/>
          <p:cNvSpPr>
            <a:spLocks noChangeArrowheads="1"/>
          </p:cNvSpPr>
          <p:nvPr/>
        </p:nvSpPr>
        <p:spPr bwMode="auto">
          <a:xfrm>
            <a:off x="3568700" y="1338263"/>
            <a:ext cx="1800225" cy="769937"/>
          </a:xfrm>
          <a:prstGeom prst="wedgeRectCallout">
            <a:avLst>
              <a:gd name="adj1" fmla="val -34431"/>
              <a:gd name="adj2" fmla="val 90843"/>
            </a:avLst>
          </a:prstGeom>
          <a:solidFill>
            <a:srgbClr val="FFCC99"/>
          </a:solidFill>
          <a:ln w="9525">
            <a:solidFill>
              <a:schemeClr val="tx1"/>
            </a:solidFill>
            <a:miter lim="800000"/>
            <a:headEnd/>
            <a:tailEnd/>
          </a:ln>
        </p:spPr>
        <p:txBody>
          <a:bodyPr lIns="93296" tIns="46648" rIns="93296" bIns="46648"/>
          <a:lstStyle/>
          <a:p>
            <a:pPr algn="ctr" defTabSz="933450"/>
            <a:endParaRPr lang="en-US" sz="1400" b="0" smtClean="0">
              <a:solidFill>
                <a:srgbClr val="000000"/>
              </a:solidFill>
              <a:latin typeface="Arial" charset="0"/>
              <a:ea typeface="ＭＳ Ｐゴシック" charset="-128"/>
            </a:endParaRPr>
          </a:p>
        </p:txBody>
      </p:sp>
      <p:sp>
        <p:nvSpPr>
          <p:cNvPr id="24591" name="Rectangle 20"/>
          <p:cNvSpPr>
            <a:spLocks noChangeArrowheads="1"/>
          </p:cNvSpPr>
          <p:nvPr/>
        </p:nvSpPr>
        <p:spPr bwMode="auto">
          <a:xfrm>
            <a:off x="3602038" y="1358900"/>
            <a:ext cx="1768475" cy="733425"/>
          </a:xfrm>
          <a:prstGeom prst="rect">
            <a:avLst/>
          </a:prstGeom>
          <a:noFill/>
          <a:ln w="9525">
            <a:noFill/>
            <a:miter lim="800000"/>
            <a:headEnd/>
            <a:tailEnd/>
          </a:ln>
        </p:spPr>
        <p:txBody>
          <a:bodyPr lIns="0" tIns="0" rIns="0" bIns="0">
            <a:spAutoFit/>
          </a:bodyPr>
          <a:lstStyle/>
          <a:p>
            <a:pPr defTabSz="895350">
              <a:spcBef>
                <a:spcPct val="20000"/>
              </a:spcBef>
              <a:buFont typeface="Wingdings" charset="2"/>
              <a:buNone/>
            </a:pPr>
            <a:r>
              <a:rPr lang="en-US" sz="1600" b="0" smtClean="0">
                <a:solidFill>
                  <a:srgbClr val="000000"/>
                </a:solidFill>
                <a:latin typeface="Arial" charset="0"/>
                <a:ea typeface="ＭＳ Ｐゴシック" charset="-128"/>
              </a:rPr>
              <a:t>Constrained Spend (e.g., Regulation, </a:t>
            </a:r>
            <a:br>
              <a:rPr lang="en-US" sz="1600" b="0" smtClean="0">
                <a:solidFill>
                  <a:srgbClr val="000000"/>
                </a:solidFill>
                <a:latin typeface="Arial" charset="0"/>
                <a:ea typeface="ＭＳ Ｐゴシック" charset="-128"/>
              </a:rPr>
            </a:br>
            <a:r>
              <a:rPr lang="en-US" sz="1600" b="0" smtClean="0">
                <a:solidFill>
                  <a:srgbClr val="000000"/>
                </a:solidFill>
                <a:latin typeface="Arial" charset="0"/>
                <a:ea typeface="ＭＳ Ｐゴシック" charset="-128"/>
              </a:rPr>
              <a:t>Co-operative, etc.)</a:t>
            </a:r>
          </a:p>
        </p:txBody>
      </p:sp>
      <p:sp>
        <p:nvSpPr>
          <p:cNvPr id="24592" name="AutoShape 21"/>
          <p:cNvSpPr>
            <a:spLocks noChangeArrowheads="1"/>
          </p:cNvSpPr>
          <p:nvPr/>
        </p:nvSpPr>
        <p:spPr bwMode="auto">
          <a:xfrm>
            <a:off x="4832350" y="2544763"/>
            <a:ext cx="2466975" cy="819150"/>
          </a:xfrm>
          <a:prstGeom prst="wedgeRectCallout">
            <a:avLst>
              <a:gd name="adj1" fmla="val -43245"/>
              <a:gd name="adj2" fmla="val 80620"/>
            </a:avLst>
          </a:prstGeom>
          <a:solidFill>
            <a:srgbClr val="FFCC99"/>
          </a:solidFill>
          <a:ln w="9525">
            <a:solidFill>
              <a:schemeClr val="tx1"/>
            </a:solidFill>
            <a:miter lim="800000"/>
            <a:headEnd/>
            <a:tailEnd/>
          </a:ln>
        </p:spPr>
        <p:txBody>
          <a:bodyPr lIns="93296" tIns="46648" rIns="93296" bIns="46648"/>
          <a:lstStyle/>
          <a:p>
            <a:pPr algn="ctr" defTabSz="933450"/>
            <a:endParaRPr lang="en-US" sz="1400" b="0" smtClean="0">
              <a:solidFill>
                <a:srgbClr val="000000"/>
              </a:solidFill>
              <a:latin typeface="Arial" charset="0"/>
              <a:ea typeface="ＭＳ Ｐゴシック" charset="-128"/>
            </a:endParaRPr>
          </a:p>
        </p:txBody>
      </p:sp>
      <p:sp>
        <p:nvSpPr>
          <p:cNvPr id="24593" name="Rectangle 22"/>
          <p:cNvSpPr>
            <a:spLocks noChangeArrowheads="1"/>
          </p:cNvSpPr>
          <p:nvPr/>
        </p:nvSpPr>
        <p:spPr bwMode="auto">
          <a:xfrm>
            <a:off x="4930775" y="2605088"/>
            <a:ext cx="2414588" cy="733425"/>
          </a:xfrm>
          <a:prstGeom prst="rect">
            <a:avLst/>
          </a:prstGeom>
          <a:noFill/>
          <a:ln w="9525">
            <a:noFill/>
            <a:miter lim="800000"/>
            <a:headEnd/>
            <a:tailEnd/>
          </a:ln>
        </p:spPr>
        <p:txBody>
          <a:bodyPr lIns="0" tIns="0" rIns="0" bIns="0">
            <a:spAutoFit/>
          </a:bodyPr>
          <a:lstStyle/>
          <a:p>
            <a:pPr defTabSz="895350">
              <a:spcBef>
                <a:spcPct val="20000"/>
              </a:spcBef>
              <a:buFont typeface="Wingdings" charset="2"/>
              <a:buNone/>
            </a:pPr>
            <a:r>
              <a:rPr lang="en-US" sz="1600" b="0" smtClean="0">
                <a:solidFill>
                  <a:srgbClr val="000000"/>
                </a:solidFill>
                <a:latin typeface="Arial" charset="0"/>
                <a:ea typeface="ＭＳ Ｐゴシック" charset="-128"/>
              </a:rPr>
              <a:t>Indirect Spend (e.g., Packaging, Utilities, MRO, Office Supplies, IT)</a:t>
            </a:r>
          </a:p>
        </p:txBody>
      </p:sp>
      <p:sp>
        <p:nvSpPr>
          <p:cNvPr id="24594" name="Rectangle 23"/>
          <p:cNvSpPr>
            <a:spLocks noChangeArrowheads="1"/>
          </p:cNvSpPr>
          <p:nvPr>
            <p:custDataLst>
              <p:tags r:id="rId8"/>
            </p:custDataLst>
          </p:nvPr>
        </p:nvSpPr>
        <p:spPr bwMode="auto">
          <a:xfrm>
            <a:off x="1908175" y="5245100"/>
            <a:ext cx="874713"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Labour </a:t>
            </a:r>
            <a:endParaRPr lang="en-US" sz="1600" b="0" smtClean="0">
              <a:solidFill>
                <a:srgbClr val="000000"/>
              </a:solidFill>
              <a:latin typeface="Arial" charset="0"/>
              <a:ea typeface="ＭＳ Ｐゴシック" charset="-128"/>
            </a:endParaRPr>
          </a:p>
        </p:txBody>
      </p:sp>
      <p:sp>
        <p:nvSpPr>
          <p:cNvPr id="24595" name="Rectangle 24"/>
          <p:cNvSpPr>
            <a:spLocks noChangeArrowheads="1"/>
          </p:cNvSpPr>
          <p:nvPr>
            <p:custDataLst>
              <p:tags r:id="rId9"/>
            </p:custDataLst>
          </p:nvPr>
        </p:nvSpPr>
        <p:spPr bwMode="auto">
          <a:xfrm>
            <a:off x="1004888" y="1916113"/>
            <a:ext cx="628650"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1,000</a:t>
            </a:r>
          </a:p>
        </p:txBody>
      </p:sp>
      <p:sp>
        <p:nvSpPr>
          <p:cNvPr id="24596" name="Rectangle 25"/>
          <p:cNvSpPr>
            <a:spLocks noChangeArrowheads="1"/>
          </p:cNvSpPr>
          <p:nvPr>
            <p:custDataLst>
              <p:tags r:id="rId10"/>
            </p:custDataLst>
          </p:nvPr>
        </p:nvSpPr>
        <p:spPr bwMode="auto">
          <a:xfrm>
            <a:off x="2270125" y="1916113"/>
            <a:ext cx="461963"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100</a:t>
            </a:r>
          </a:p>
        </p:txBody>
      </p:sp>
      <p:sp>
        <p:nvSpPr>
          <p:cNvPr id="24597" name="Rectangle 26"/>
          <p:cNvSpPr>
            <a:spLocks noChangeArrowheads="1"/>
          </p:cNvSpPr>
          <p:nvPr>
            <p:custDataLst>
              <p:tags r:id="rId11"/>
            </p:custDataLst>
          </p:nvPr>
        </p:nvSpPr>
        <p:spPr bwMode="auto">
          <a:xfrm>
            <a:off x="3341688" y="2251075"/>
            <a:ext cx="463550"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400</a:t>
            </a:r>
          </a:p>
        </p:txBody>
      </p:sp>
      <p:sp>
        <p:nvSpPr>
          <p:cNvPr id="24598" name="Rectangle 27"/>
          <p:cNvSpPr>
            <a:spLocks noChangeArrowheads="1"/>
          </p:cNvSpPr>
          <p:nvPr>
            <p:custDataLst>
              <p:tags r:id="rId12"/>
            </p:custDataLst>
          </p:nvPr>
        </p:nvSpPr>
        <p:spPr bwMode="auto">
          <a:xfrm>
            <a:off x="4416425" y="3430588"/>
            <a:ext cx="461963"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400</a:t>
            </a:r>
          </a:p>
        </p:txBody>
      </p:sp>
      <p:sp>
        <p:nvSpPr>
          <p:cNvPr id="24599" name="Rectangle 28"/>
          <p:cNvSpPr>
            <a:spLocks noChangeArrowheads="1"/>
          </p:cNvSpPr>
          <p:nvPr>
            <p:custDataLst>
              <p:tags r:id="rId13"/>
            </p:custDataLst>
          </p:nvPr>
        </p:nvSpPr>
        <p:spPr bwMode="auto">
          <a:xfrm>
            <a:off x="5487988" y="4643438"/>
            <a:ext cx="463550"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100</a:t>
            </a:r>
          </a:p>
        </p:txBody>
      </p:sp>
      <p:sp>
        <p:nvSpPr>
          <p:cNvPr id="24600" name="Rectangle 29"/>
          <p:cNvSpPr>
            <a:spLocks noChangeArrowheads="1"/>
          </p:cNvSpPr>
          <p:nvPr>
            <p:custDataLst>
              <p:tags r:id="rId14"/>
            </p:custDataLst>
          </p:nvPr>
        </p:nvSpPr>
        <p:spPr bwMode="auto">
          <a:xfrm>
            <a:off x="6529388" y="4460875"/>
            <a:ext cx="757237"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20–60</a:t>
            </a:r>
          </a:p>
        </p:txBody>
      </p:sp>
      <p:sp>
        <p:nvSpPr>
          <p:cNvPr id="24601" name="Rectangle 30"/>
          <p:cNvSpPr>
            <a:spLocks noChangeArrowheads="1"/>
          </p:cNvSpPr>
          <p:nvPr>
            <p:custDataLst>
              <p:tags r:id="rId15"/>
            </p:custDataLst>
          </p:nvPr>
        </p:nvSpPr>
        <p:spPr bwMode="auto">
          <a:xfrm>
            <a:off x="7485063" y="4460875"/>
            <a:ext cx="757237" cy="488950"/>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120–160</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smtClean="0">
              <a:solidFill>
                <a:srgbClr val="000000"/>
              </a:solidFill>
              <a:latin typeface="Arial" charset="0"/>
              <a:ea typeface="ＭＳ Ｐゴシック" charset="-128"/>
            </a:endParaRPr>
          </a:p>
        </p:txBody>
      </p:sp>
      <p:sp>
        <p:nvSpPr>
          <p:cNvPr id="26627" name="Rectangle 3"/>
          <p:cNvSpPr>
            <a:spLocks noGrp="1" noChangeArrowheads="1"/>
          </p:cNvSpPr>
          <p:nvPr>
            <p:ph type="title" idx="4294967295"/>
          </p:nvPr>
        </p:nvSpPr>
        <p:spPr>
          <a:xfrm>
            <a:off x="1835150" y="1581150"/>
            <a:ext cx="5907088" cy="1349375"/>
          </a:xfrm>
        </p:spPr>
        <p:txBody>
          <a:bodyPr/>
          <a:lstStyle/>
          <a:p>
            <a:pPr eaLnBrk="1" hangingPunct="1"/>
            <a:r>
              <a:rPr lang="en-US" smtClean="0">
                <a:solidFill>
                  <a:srgbClr val="333399"/>
                </a:solidFill>
              </a:rPr>
              <a:t>Strategic Sourcing:</a:t>
            </a:r>
            <a:br>
              <a:rPr lang="en-US" smtClean="0">
                <a:solidFill>
                  <a:srgbClr val="333399"/>
                </a:solidFill>
              </a:rPr>
            </a:br>
            <a:r>
              <a:rPr lang="en-US" smtClean="0">
                <a:solidFill>
                  <a:srgbClr val="333399"/>
                </a:solidFill>
              </a:rPr>
              <a:t>Tools of the Trade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12700" y="239713"/>
            <a:ext cx="8893175" cy="692150"/>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A Number of Tools and Techniques Have Been Developed to Improve the Impact of Strategic Sourcing </a:t>
            </a:r>
          </a:p>
        </p:txBody>
      </p:sp>
      <p:sp>
        <p:nvSpPr>
          <p:cNvPr id="27651" name="Rectangle 3"/>
          <p:cNvSpPr>
            <a:spLocks noChangeArrowheads="1"/>
          </p:cNvSpPr>
          <p:nvPr/>
        </p:nvSpPr>
        <p:spPr bwMode="auto">
          <a:xfrm>
            <a:off x="127000" y="1133475"/>
            <a:ext cx="193992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Tool</a:t>
            </a:r>
          </a:p>
        </p:txBody>
      </p:sp>
      <p:sp>
        <p:nvSpPr>
          <p:cNvPr id="27652" name="Rectangle 4"/>
          <p:cNvSpPr>
            <a:spLocks noChangeArrowheads="1"/>
          </p:cNvSpPr>
          <p:nvPr/>
        </p:nvSpPr>
        <p:spPr bwMode="auto">
          <a:xfrm>
            <a:off x="2003425" y="1133475"/>
            <a:ext cx="69500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Description and Use</a:t>
            </a:r>
          </a:p>
        </p:txBody>
      </p:sp>
      <p:grpSp>
        <p:nvGrpSpPr>
          <p:cNvPr id="2" name="Group 5"/>
          <p:cNvGrpSpPr>
            <a:grpSpLocks/>
          </p:cNvGrpSpPr>
          <p:nvPr/>
        </p:nvGrpSpPr>
        <p:grpSpPr bwMode="auto">
          <a:xfrm>
            <a:off x="127000" y="1547813"/>
            <a:ext cx="8826500" cy="581025"/>
            <a:chOff x="80" y="975"/>
            <a:chExt cx="5560" cy="366"/>
          </a:xfrm>
        </p:grpSpPr>
        <p:sp>
          <p:nvSpPr>
            <p:cNvPr id="27670" name="Rectangle 6"/>
            <p:cNvSpPr>
              <a:spLocks noChangeArrowheads="1"/>
            </p:cNvSpPr>
            <p:nvPr/>
          </p:nvSpPr>
          <p:spPr bwMode="auto">
            <a:xfrm>
              <a:off x="80" y="97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FF0000"/>
                  </a:solidFill>
                  <a:latin typeface="Arial" charset="0"/>
                  <a:ea typeface="ＭＳ Ｐゴシック" charset="-128"/>
                </a:rPr>
                <a:t>Total Cost of Ownership</a:t>
              </a:r>
            </a:p>
          </p:txBody>
        </p:sp>
        <p:sp>
          <p:nvSpPr>
            <p:cNvPr id="27671" name="Rectangle 7"/>
            <p:cNvSpPr>
              <a:spLocks noChangeArrowheads="1"/>
            </p:cNvSpPr>
            <p:nvPr/>
          </p:nvSpPr>
          <p:spPr bwMode="auto">
            <a:xfrm>
              <a:off x="1262" y="975"/>
              <a:ext cx="4378"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Framework to ensure the full lifecycle cost of the purchase is considered.  Broadens the perspective beyond simple price levers</a:t>
              </a:r>
            </a:p>
          </p:txBody>
        </p:sp>
      </p:grpSp>
      <p:sp>
        <p:nvSpPr>
          <p:cNvPr id="27654" name="Line 8"/>
          <p:cNvSpPr>
            <a:spLocks noChangeShapeType="1"/>
          </p:cNvSpPr>
          <p:nvPr/>
        </p:nvSpPr>
        <p:spPr bwMode="auto">
          <a:xfrm>
            <a:off x="171450" y="1485900"/>
            <a:ext cx="1462088"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sp>
        <p:nvSpPr>
          <p:cNvPr id="27655" name="Line 9"/>
          <p:cNvSpPr>
            <a:spLocks noChangeShapeType="1"/>
          </p:cNvSpPr>
          <p:nvPr/>
        </p:nvSpPr>
        <p:spPr bwMode="auto">
          <a:xfrm>
            <a:off x="2066925" y="1485900"/>
            <a:ext cx="6724650"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grpSp>
        <p:nvGrpSpPr>
          <p:cNvPr id="3" name="Group 10"/>
          <p:cNvGrpSpPr>
            <a:grpSpLocks/>
          </p:cNvGrpSpPr>
          <p:nvPr/>
        </p:nvGrpSpPr>
        <p:grpSpPr bwMode="auto">
          <a:xfrm>
            <a:off x="127000" y="2417763"/>
            <a:ext cx="8826500" cy="825500"/>
            <a:chOff x="80" y="1525"/>
            <a:chExt cx="5560" cy="520"/>
          </a:xfrm>
        </p:grpSpPr>
        <p:sp>
          <p:nvSpPr>
            <p:cNvPr id="27668" name="Rectangle 11"/>
            <p:cNvSpPr>
              <a:spLocks noChangeArrowheads="1"/>
            </p:cNvSpPr>
            <p:nvPr/>
          </p:nvSpPr>
          <p:spPr bwMode="auto">
            <a:xfrm>
              <a:off x="80" y="152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Supply Base Dynamics</a:t>
              </a:r>
            </a:p>
          </p:txBody>
        </p:sp>
        <p:sp>
          <p:nvSpPr>
            <p:cNvPr id="27669" name="Rectangle 12"/>
            <p:cNvSpPr>
              <a:spLocks noChangeArrowheads="1"/>
            </p:cNvSpPr>
            <p:nvPr/>
          </p:nvSpPr>
          <p:spPr bwMode="auto">
            <a:xfrm>
              <a:off x="1262" y="1525"/>
              <a:ext cx="4378"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Frameworks used to summarize the forces at work in a supply base.  Helps a sourcing manager understand factors that may be creating an opportunity or barrier to lower TCO</a:t>
              </a:r>
            </a:p>
          </p:txBody>
        </p:sp>
      </p:grpSp>
      <p:grpSp>
        <p:nvGrpSpPr>
          <p:cNvPr id="4" name="Group 13"/>
          <p:cNvGrpSpPr>
            <a:grpSpLocks/>
          </p:cNvGrpSpPr>
          <p:nvPr/>
        </p:nvGrpSpPr>
        <p:grpSpPr bwMode="auto">
          <a:xfrm>
            <a:off x="127000" y="3532188"/>
            <a:ext cx="8826500" cy="825500"/>
            <a:chOff x="80" y="2235"/>
            <a:chExt cx="5560" cy="520"/>
          </a:xfrm>
        </p:grpSpPr>
        <p:sp>
          <p:nvSpPr>
            <p:cNvPr id="27666" name="Rectangle 14"/>
            <p:cNvSpPr>
              <a:spLocks noChangeArrowheads="1"/>
            </p:cNvSpPr>
            <p:nvPr/>
          </p:nvSpPr>
          <p:spPr bwMode="auto">
            <a:xfrm>
              <a:off x="80" y="223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FF0000"/>
                  </a:solidFill>
                  <a:latin typeface="Arial" charset="0"/>
                  <a:ea typeface="ＭＳ Ｐゴシック" charset="-128"/>
                </a:rPr>
                <a:t>Supplier Economics</a:t>
              </a:r>
            </a:p>
          </p:txBody>
        </p:sp>
        <p:sp>
          <p:nvSpPr>
            <p:cNvPr id="27667" name="Rectangle 15"/>
            <p:cNvSpPr>
              <a:spLocks noChangeArrowheads="1"/>
            </p:cNvSpPr>
            <p:nvPr/>
          </p:nvSpPr>
          <p:spPr bwMode="auto">
            <a:xfrm>
              <a:off x="1262" y="2235"/>
              <a:ext cx="4378"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Analytical tools used to estimate the cost components and drivers of a supplier’s cost structure.  Providers information useful in TCO analysis, supplier workshops, request for quotes and negotiations</a:t>
              </a:r>
            </a:p>
          </p:txBody>
        </p:sp>
      </p:grpSp>
      <p:grpSp>
        <p:nvGrpSpPr>
          <p:cNvPr id="5" name="Group 16"/>
          <p:cNvGrpSpPr>
            <a:grpSpLocks/>
          </p:cNvGrpSpPr>
          <p:nvPr/>
        </p:nvGrpSpPr>
        <p:grpSpPr bwMode="auto">
          <a:xfrm>
            <a:off x="127000" y="4646613"/>
            <a:ext cx="8826500" cy="581025"/>
            <a:chOff x="80" y="3067"/>
            <a:chExt cx="5560" cy="366"/>
          </a:xfrm>
        </p:grpSpPr>
        <p:sp>
          <p:nvSpPr>
            <p:cNvPr id="27664" name="Rectangle 17"/>
            <p:cNvSpPr>
              <a:spLocks noChangeArrowheads="1"/>
            </p:cNvSpPr>
            <p:nvPr/>
          </p:nvSpPr>
          <p:spPr bwMode="auto">
            <a:xfrm>
              <a:off x="80" y="3067"/>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Supplier Visits/ Workshops</a:t>
              </a:r>
            </a:p>
          </p:txBody>
        </p:sp>
        <p:sp>
          <p:nvSpPr>
            <p:cNvPr id="27665" name="Rectangle 18"/>
            <p:cNvSpPr>
              <a:spLocks noChangeArrowheads="1"/>
            </p:cNvSpPr>
            <p:nvPr/>
          </p:nvSpPr>
          <p:spPr bwMode="auto">
            <a:xfrm>
              <a:off x="1262" y="3067"/>
              <a:ext cx="4378"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 structured method for gaining, information on TCO, economics, savings ideas, and capabilities of a supplier</a:t>
              </a:r>
            </a:p>
          </p:txBody>
        </p:sp>
      </p:grpSp>
      <p:grpSp>
        <p:nvGrpSpPr>
          <p:cNvPr id="6" name="Group 19"/>
          <p:cNvGrpSpPr>
            <a:grpSpLocks/>
          </p:cNvGrpSpPr>
          <p:nvPr/>
        </p:nvGrpSpPr>
        <p:grpSpPr bwMode="auto">
          <a:xfrm>
            <a:off x="127000" y="5518150"/>
            <a:ext cx="8826500" cy="825500"/>
            <a:chOff x="80" y="3612"/>
            <a:chExt cx="5560" cy="520"/>
          </a:xfrm>
        </p:grpSpPr>
        <p:sp>
          <p:nvSpPr>
            <p:cNvPr id="27662" name="Rectangle 20"/>
            <p:cNvSpPr>
              <a:spLocks noChangeArrowheads="1"/>
            </p:cNvSpPr>
            <p:nvPr/>
          </p:nvSpPr>
          <p:spPr bwMode="auto">
            <a:xfrm>
              <a:off x="80" y="3612"/>
              <a:ext cx="1055"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Requests for Information (RFI)</a:t>
              </a:r>
            </a:p>
          </p:txBody>
        </p:sp>
        <p:sp>
          <p:nvSpPr>
            <p:cNvPr id="27663" name="Rectangle 21"/>
            <p:cNvSpPr>
              <a:spLocks noChangeArrowheads="1"/>
            </p:cNvSpPr>
            <p:nvPr/>
          </p:nvSpPr>
          <p:spPr bwMode="auto">
            <a:xfrm>
              <a:off x="1262" y="3612"/>
              <a:ext cx="4378"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An information request used to identify new suppliers, ascertain capabilities of current and new suppliers, develop a supply base fact base, and filter out low potential companies prior to a market competition</a:t>
              </a:r>
            </a:p>
          </p:txBody>
        </p:sp>
      </p:grpSp>
      <p:sp>
        <p:nvSpPr>
          <p:cNvPr id="27660" name="Rectangle 22"/>
          <p:cNvSpPr>
            <a:spLocks noChangeArrowheads="1"/>
          </p:cNvSpPr>
          <p:nvPr/>
        </p:nvSpPr>
        <p:spPr bwMode="auto">
          <a:xfrm>
            <a:off x="101600" y="2413000"/>
            <a:ext cx="8839200" cy="1968500"/>
          </a:xfrm>
          <a:prstGeom prst="rect">
            <a:avLst/>
          </a:prstGeom>
          <a:noFill/>
          <a:ln w="9525">
            <a:noFill/>
            <a:miter lim="800000"/>
            <a:headEnd/>
            <a:tailEnd/>
          </a:ln>
        </p:spPr>
        <p:txBody>
          <a:bodyPr wrap="none" anchor="ctr">
            <a:spAutoFit/>
          </a:bodyPr>
          <a:lstStyle/>
          <a:p>
            <a:endParaRPr lang="en-US" sz="1800" b="0" smtClean="0">
              <a:solidFill>
                <a:srgbClr val="000000"/>
              </a:solidFill>
              <a:latin typeface="Arial" charset="0"/>
              <a:ea typeface="ＭＳ Ｐゴシック" charset="-128"/>
            </a:endParaRPr>
          </a:p>
        </p:txBody>
      </p:sp>
      <p:sp>
        <p:nvSpPr>
          <p:cNvPr id="27661" name="Rectangle 23"/>
          <p:cNvSpPr>
            <a:spLocks noChangeArrowheads="1"/>
          </p:cNvSpPr>
          <p:nvPr/>
        </p:nvSpPr>
        <p:spPr bwMode="auto">
          <a:xfrm>
            <a:off x="165100" y="2451100"/>
            <a:ext cx="8572500" cy="1943100"/>
          </a:xfrm>
          <a:prstGeom prst="rect">
            <a:avLst/>
          </a:prstGeom>
          <a:noFill/>
          <a:ln w="9525">
            <a:no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12700" y="531813"/>
            <a:ext cx="8893175" cy="692150"/>
          </a:xfrm>
          <a:prstGeom prst="rect">
            <a:avLst/>
          </a:prstGeom>
          <a:noFill/>
          <a:ln w="9525">
            <a:noFill/>
            <a:miter lim="800000"/>
            <a:headEnd/>
            <a:tailEnd/>
          </a:ln>
        </p:spPr>
        <p:txBody>
          <a:bodyPr lIns="92075" tIns="46038" rIns="92075" bIns="46038" anchor="b"/>
          <a:lstStyle/>
          <a:p>
            <a:pPr>
              <a:lnSpc>
                <a:spcPct val="90000"/>
              </a:lnSpc>
            </a:pPr>
            <a:r>
              <a:rPr lang="en-US" sz="2800" b="0" smtClean="0">
                <a:solidFill>
                  <a:srgbClr val="000099"/>
                </a:solidFill>
                <a:latin typeface="Arial" charset="0"/>
                <a:ea typeface="ＭＳ Ｐゴシック" charset="-128"/>
              </a:rPr>
              <a:t>A Number of Tools and Techniques Have Been Developed to Improve the Impact of Strategic Sourcing (cont’d.) </a:t>
            </a:r>
          </a:p>
        </p:txBody>
      </p:sp>
      <p:sp>
        <p:nvSpPr>
          <p:cNvPr id="29699" name="Rectangle 3"/>
          <p:cNvSpPr>
            <a:spLocks noChangeArrowheads="1"/>
          </p:cNvSpPr>
          <p:nvPr/>
        </p:nvSpPr>
        <p:spPr bwMode="auto">
          <a:xfrm>
            <a:off x="127000" y="1133475"/>
            <a:ext cx="193992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Tool</a:t>
            </a:r>
          </a:p>
        </p:txBody>
      </p:sp>
      <p:sp>
        <p:nvSpPr>
          <p:cNvPr id="29700" name="Rectangle 4"/>
          <p:cNvSpPr>
            <a:spLocks noChangeArrowheads="1"/>
          </p:cNvSpPr>
          <p:nvPr/>
        </p:nvSpPr>
        <p:spPr bwMode="auto">
          <a:xfrm>
            <a:off x="2003425" y="1133475"/>
            <a:ext cx="69500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Description and Use</a:t>
            </a:r>
          </a:p>
        </p:txBody>
      </p:sp>
      <p:sp>
        <p:nvSpPr>
          <p:cNvPr id="29701" name="Rectangle 5"/>
          <p:cNvSpPr>
            <a:spLocks noChangeArrowheads="1"/>
          </p:cNvSpPr>
          <p:nvPr/>
        </p:nvSpPr>
        <p:spPr bwMode="auto">
          <a:xfrm>
            <a:off x="127000" y="1547813"/>
            <a:ext cx="1751013" cy="82550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Request for Quote/Proposal (RFQ/RFP)</a:t>
            </a:r>
          </a:p>
        </p:txBody>
      </p:sp>
      <p:sp>
        <p:nvSpPr>
          <p:cNvPr id="29702" name="Rectangle 6"/>
          <p:cNvSpPr>
            <a:spLocks noChangeArrowheads="1"/>
          </p:cNvSpPr>
          <p:nvPr/>
        </p:nvSpPr>
        <p:spPr bwMode="auto">
          <a:xfrm>
            <a:off x="2003425" y="1547813"/>
            <a:ext cx="6950075" cy="82550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The formal bid process by which suppliers commit to prices and volumes.   Allows buyer to correctly align bid packages, build in TCO flexibility, manage the process and systematically analyze the responses</a:t>
            </a:r>
          </a:p>
        </p:txBody>
      </p:sp>
      <p:sp>
        <p:nvSpPr>
          <p:cNvPr id="29703" name="Line 7"/>
          <p:cNvSpPr>
            <a:spLocks noChangeShapeType="1"/>
          </p:cNvSpPr>
          <p:nvPr/>
        </p:nvSpPr>
        <p:spPr bwMode="auto">
          <a:xfrm>
            <a:off x="171450" y="1485900"/>
            <a:ext cx="1589088"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sp>
        <p:nvSpPr>
          <p:cNvPr id="29704" name="Line 8"/>
          <p:cNvSpPr>
            <a:spLocks noChangeShapeType="1"/>
          </p:cNvSpPr>
          <p:nvPr/>
        </p:nvSpPr>
        <p:spPr bwMode="auto">
          <a:xfrm>
            <a:off x="2066925" y="1485900"/>
            <a:ext cx="6724650"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grpSp>
        <p:nvGrpSpPr>
          <p:cNvPr id="2" name="Group 9"/>
          <p:cNvGrpSpPr>
            <a:grpSpLocks/>
          </p:cNvGrpSpPr>
          <p:nvPr/>
        </p:nvGrpSpPr>
        <p:grpSpPr bwMode="auto">
          <a:xfrm>
            <a:off x="127000" y="2570163"/>
            <a:ext cx="8826500" cy="1069975"/>
            <a:chOff x="80" y="1525"/>
            <a:chExt cx="5560" cy="674"/>
          </a:xfrm>
        </p:grpSpPr>
        <p:sp>
          <p:nvSpPr>
            <p:cNvPr id="29712" name="Rectangle 10"/>
            <p:cNvSpPr>
              <a:spLocks noChangeArrowheads="1"/>
            </p:cNvSpPr>
            <p:nvPr/>
          </p:nvSpPr>
          <p:spPr bwMode="auto">
            <a:xfrm>
              <a:off x="80" y="152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TCO Negotiations</a:t>
              </a:r>
            </a:p>
          </p:txBody>
        </p:sp>
        <p:sp>
          <p:nvSpPr>
            <p:cNvPr id="29713" name="Rectangle 11"/>
            <p:cNvSpPr>
              <a:spLocks noChangeArrowheads="1"/>
            </p:cNvSpPr>
            <p:nvPr/>
          </p:nvSpPr>
          <p:spPr bwMode="auto">
            <a:xfrm>
              <a:off x="1262" y="1525"/>
              <a:ext cx="4378" cy="674"/>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An approach to negotiations that seeks to fully minimize the TCO for a product or service rather than just price.  Requires a negotiation team fully versed in the sourcing process, including TCO, supply-based dynamics, supplier economics and the results of the RFQ analysis</a:t>
              </a:r>
            </a:p>
          </p:txBody>
        </p:sp>
      </p:grpSp>
      <p:grpSp>
        <p:nvGrpSpPr>
          <p:cNvPr id="3" name="Group 12"/>
          <p:cNvGrpSpPr>
            <a:grpSpLocks/>
          </p:cNvGrpSpPr>
          <p:nvPr/>
        </p:nvGrpSpPr>
        <p:grpSpPr bwMode="auto">
          <a:xfrm>
            <a:off x="127000" y="3836988"/>
            <a:ext cx="8826500" cy="1069975"/>
            <a:chOff x="80" y="2235"/>
            <a:chExt cx="5560" cy="674"/>
          </a:xfrm>
        </p:grpSpPr>
        <p:sp>
          <p:nvSpPr>
            <p:cNvPr id="29710" name="Rectangle 13"/>
            <p:cNvSpPr>
              <a:spLocks noChangeArrowheads="1"/>
            </p:cNvSpPr>
            <p:nvPr/>
          </p:nvSpPr>
          <p:spPr bwMode="auto">
            <a:xfrm>
              <a:off x="80" y="2235"/>
              <a:ext cx="1055" cy="674"/>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Supplier Management and Development</a:t>
              </a:r>
            </a:p>
          </p:txBody>
        </p:sp>
        <p:sp>
          <p:nvSpPr>
            <p:cNvPr id="29711" name="Rectangle 14"/>
            <p:cNvSpPr>
              <a:spLocks noChangeArrowheads="1"/>
            </p:cNvSpPr>
            <p:nvPr/>
          </p:nvSpPr>
          <p:spPr bwMode="auto">
            <a:xfrm>
              <a:off x="1262" y="2235"/>
              <a:ext cx="4378"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 rigorous approach to managing the supply base through careful segmentation and performance management.  Used to systematically drive down TCO through clean goals, targets, forecasting and regular reviews</a:t>
              </a:r>
            </a:p>
          </p:txBody>
        </p:sp>
      </p:grpSp>
      <p:grpSp>
        <p:nvGrpSpPr>
          <p:cNvPr id="4" name="Group 15"/>
          <p:cNvGrpSpPr>
            <a:grpSpLocks/>
          </p:cNvGrpSpPr>
          <p:nvPr/>
        </p:nvGrpSpPr>
        <p:grpSpPr bwMode="auto">
          <a:xfrm>
            <a:off x="127000" y="5180013"/>
            <a:ext cx="8826500" cy="581025"/>
            <a:chOff x="80" y="975"/>
            <a:chExt cx="5560" cy="366"/>
          </a:xfrm>
        </p:grpSpPr>
        <p:sp>
          <p:nvSpPr>
            <p:cNvPr id="29708" name="Rectangle 16"/>
            <p:cNvSpPr>
              <a:spLocks noChangeArrowheads="1"/>
            </p:cNvSpPr>
            <p:nvPr/>
          </p:nvSpPr>
          <p:spPr bwMode="auto">
            <a:xfrm>
              <a:off x="80" y="97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Commodity Database</a:t>
              </a:r>
            </a:p>
          </p:txBody>
        </p:sp>
        <p:sp>
          <p:nvSpPr>
            <p:cNvPr id="29709" name="Rectangle 17"/>
            <p:cNvSpPr>
              <a:spLocks noChangeArrowheads="1"/>
            </p:cNvSpPr>
            <p:nvPr/>
          </p:nvSpPr>
          <p:spPr bwMode="auto">
            <a:xfrm>
              <a:off x="1262" y="975"/>
              <a:ext cx="4378"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 database of all purchased goods and services arranged in an etymological tree to group products related to a common supply base</a:t>
              </a:r>
            </a:p>
          </p:txBody>
        </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LTOP" val=" 161.75"/>
  <p:tag name="LLEFT" val=" 143.125"/>
</p:tagLst>
</file>

<file path=ppt/tags/tag10.xml><?xml version="1.0" encoding="utf-8"?>
<p:tagLst xmlns:a="http://schemas.openxmlformats.org/drawingml/2006/main" xmlns:r="http://schemas.openxmlformats.org/officeDocument/2006/relationships" xmlns:p="http://schemas.openxmlformats.org/presentationml/2006/main">
  <p:tag name="LTOP" val=" 161.75"/>
  <p:tag name="LLEFT" val=" 143.125"/>
</p:tagLst>
</file>

<file path=ppt/tags/tag100.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01.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02.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03.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04.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05.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06.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07.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08.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09.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1.xml><?xml version="1.0" encoding="utf-8"?>
<p:tagLst xmlns:a="http://schemas.openxmlformats.org/drawingml/2006/main" xmlns:r="http://schemas.openxmlformats.org/officeDocument/2006/relationships" xmlns:p="http://schemas.openxmlformats.org/presentationml/2006/main">
  <p:tag name="LTOP" val=" 191.75"/>
  <p:tag name="LLEFT" val=" 143.125"/>
</p:tagLst>
</file>

<file path=ppt/tags/tag110.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11.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12.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13.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14.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15.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16.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17.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18.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19.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xml><?xml version="1.0" encoding="utf-8"?>
<p:tagLst xmlns:a="http://schemas.openxmlformats.org/drawingml/2006/main" xmlns:r="http://schemas.openxmlformats.org/officeDocument/2006/relationships" xmlns:p="http://schemas.openxmlformats.org/presentationml/2006/main">
  <p:tag name="LTOP" val=" 191.75"/>
  <p:tag name="LLEFT" val=" 276"/>
</p:tagLst>
</file>

<file path=ppt/tags/tag120.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1.xml><?xml version="1.0" encoding="utf-8"?>
<p:tagLst xmlns:a="http://schemas.openxmlformats.org/drawingml/2006/main" xmlns:r="http://schemas.openxmlformats.org/officeDocument/2006/relationships" xmlns:p="http://schemas.openxmlformats.org/presentationml/2006/main">
  <p:tag name="WORK_AREA" val="Large"/>
</p:tagLst>
</file>

<file path=ppt/tags/tag122.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3.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4.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5.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6.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7.xml><?xml version="1.0" encoding="utf-8"?>
<p:tagLst xmlns:a="http://schemas.openxmlformats.org/drawingml/2006/main" xmlns:r="http://schemas.openxmlformats.org/officeDocument/2006/relationships" xmlns:p="http://schemas.openxmlformats.org/presentationml/2006/main">
  <p:tag name="RESIZE" val="Yes"/>
  <p:tag name="LLEFT" val=" 250.875"/>
  <p:tag name="LTOP" val=" 208.25"/>
</p:tagLst>
</file>

<file path=ppt/tags/tag128.xml><?xml version="1.0" encoding="utf-8"?>
<p:tagLst xmlns:a="http://schemas.openxmlformats.org/drawingml/2006/main" xmlns:r="http://schemas.openxmlformats.org/officeDocument/2006/relationships" xmlns:p="http://schemas.openxmlformats.org/presentationml/2006/main">
  <p:tag name="RESIZE" val="Yes"/>
  <p:tag name="LLEFT" val=" 250.875"/>
  <p:tag name="LTOP" val=" 252.5"/>
</p:tagLst>
</file>

<file path=ppt/tags/tag129.xml><?xml version="1.0" encoding="utf-8"?>
<p:tagLst xmlns:a="http://schemas.openxmlformats.org/drawingml/2006/main" xmlns:r="http://schemas.openxmlformats.org/officeDocument/2006/relationships" xmlns:p="http://schemas.openxmlformats.org/presentationml/2006/main">
  <p:tag name="LTOP" val=" 443"/>
  <p:tag name="LLEFT" val=" 250.875"/>
  <p:tag name="RESIZE" val="Yes"/>
</p:tagLst>
</file>

<file path=ppt/tags/tag13.xml><?xml version="1.0" encoding="utf-8"?>
<p:tagLst xmlns:a="http://schemas.openxmlformats.org/drawingml/2006/main" xmlns:r="http://schemas.openxmlformats.org/officeDocument/2006/relationships" xmlns:p="http://schemas.openxmlformats.org/presentationml/2006/main">
  <p:tag name="LTOP" val=" 208"/>
  <p:tag name="LLEFT" val=" 142"/>
</p:tagLst>
</file>

<file path=ppt/tags/tag130.xml><?xml version="1.0" encoding="utf-8"?>
<p:tagLst xmlns:a="http://schemas.openxmlformats.org/drawingml/2006/main" xmlns:r="http://schemas.openxmlformats.org/officeDocument/2006/relationships" xmlns:p="http://schemas.openxmlformats.org/presentationml/2006/main">
  <p:tag name="NAME" val="SingleBoat"/>
</p:tagLst>
</file>

<file path=ppt/tags/tag131.xml><?xml version="1.0" encoding="utf-8"?>
<p:tagLst xmlns:a="http://schemas.openxmlformats.org/drawingml/2006/main" xmlns:r="http://schemas.openxmlformats.org/officeDocument/2006/relationships" xmlns:p="http://schemas.openxmlformats.org/presentationml/2006/main">
  <p:tag name="NAME" val="SingleBoat"/>
</p:tagLst>
</file>

<file path=ppt/tags/tag132.xml><?xml version="1.0" encoding="utf-8"?>
<p:tagLst xmlns:a="http://schemas.openxmlformats.org/drawingml/2006/main" xmlns:r="http://schemas.openxmlformats.org/officeDocument/2006/relationships" xmlns:p="http://schemas.openxmlformats.org/presentationml/2006/main">
  <p:tag name="NAME" val="SingleBoat"/>
</p:tagLst>
</file>

<file path=ppt/tags/tag133.xml><?xml version="1.0" encoding="utf-8"?>
<p:tagLst xmlns:a="http://schemas.openxmlformats.org/drawingml/2006/main" xmlns:r="http://schemas.openxmlformats.org/officeDocument/2006/relationships" xmlns:p="http://schemas.openxmlformats.org/presentationml/2006/main">
  <p:tag name="NAME" val="SingleBoat"/>
</p:tagLst>
</file>

<file path=ppt/tags/tag134.xml><?xml version="1.0" encoding="utf-8"?>
<p:tagLst xmlns:a="http://schemas.openxmlformats.org/drawingml/2006/main" xmlns:r="http://schemas.openxmlformats.org/officeDocument/2006/relationships" xmlns:p="http://schemas.openxmlformats.org/presentationml/2006/main">
  <p:tag name="NAME" val="SingleBoat"/>
</p:tagLst>
</file>

<file path=ppt/tags/tag135.xml><?xml version="1.0" encoding="utf-8"?>
<p:tagLst xmlns:a="http://schemas.openxmlformats.org/drawingml/2006/main" xmlns:r="http://schemas.openxmlformats.org/officeDocument/2006/relationships" xmlns:p="http://schemas.openxmlformats.org/presentationml/2006/main">
  <p:tag name="RESIZE" val="Yes"/>
</p:tagLst>
</file>

<file path=ppt/tags/tag136.xml><?xml version="1.0" encoding="utf-8"?>
<p:tagLst xmlns:a="http://schemas.openxmlformats.org/drawingml/2006/main" xmlns:r="http://schemas.openxmlformats.org/officeDocument/2006/relationships" xmlns:p="http://schemas.openxmlformats.org/presentationml/2006/main">
  <p:tag name="RESIZE" val="Yes"/>
</p:tagLst>
</file>

<file path=ppt/tags/tag137.xml><?xml version="1.0" encoding="utf-8"?>
<p:tagLst xmlns:a="http://schemas.openxmlformats.org/drawingml/2006/main" xmlns:r="http://schemas.openxmlformats.org/officeDocument/2006/relationships" xmlns:p="http://schemas.openxmlformats.org/presentationml/2006/main">
  <p:tag name="NAME" val="SingleBoatShape"/>
</p:tagLst>
</file>

<file path=ppt/tags/tag138.xml><?xml version="1.0" encoding="utf-8"?>
<p:tagLst xmlns:a="http://schemas.openxmlformats.org/drawingml/2006/main" xmlns:r="http://schemas.openxmlformats.org/officeDocument/2006/relationships" xmlns:p="http://schemas.openxmlformats.org/presentationml/2006/main">
  <p:tag name="LEFT" val=" 143.875"/>
  <p:tag name="TOP" val=" 207"/>
  <p:tag name="LLEFT" val=" 143.875"/>
  <p:tag name="LTOP" val=" 207"/>
  <p:tag name="NAME" val="SingleBoatText"/>
</p:tagLst>
</file>

<file path=ppt/tags/tag139.xml><?xml version="1.0" encoding="utf-8"?>
<p:tagLst xmlns:a="http://schemas.openxmlformats.org/drawingml/2006/main" xmlns:r="http://schemas.openxmlformats.org/officeDocument/2006/relationships" xmlns:p="http://schemas.openxmlformats.org/presentationml/2006/main">
  <p:tag name="NAME" val="SingleBoatShape"/>
</p:tagLst>
</file>

<file path=ppt/tags/tag14.xml><?xml version="1.0" encoding="utf-8"?>
<p:tagLst xmlns:a="http://schemas.openxmlformats.org/drawingml/2006/main" xmlns:r="http://schemas.openxmlformats.org/officeDocument/2006/relationships" xmlns:p="http://schemas.openxmlformats.org/presentationml/2006/main">
  <p:tag name="LTOP" val=" 552.5"/>
  <p:tag name="LLEFT" val=" 143.875"/>
  <p:tag name="RESIZE" val="Yes"/>
</p:tagLst>
</file>

<file path=ppt/tags/tag140.xml><?xml version="1.0" encoding="utf-8"?>
<p:tagLst xmlns:a="http://schemas.openxmlformats.org/drawingml/2006/main" xmlns:r="http://schemas.openxmlformats.org/officeDocument/2006/relationships" xmlns:p="http://schemas.openxmlformats.org/presentationml/2006/main">
  <p:tag name="NAME" val="SingleBoatText"/>
  <p:tag name="LTOP" val=" 207"/>
  <p:tag name="LLEFT" val=" 143.875"/>
  <p:tag name="TOP" val=" 207"/>
  <p:tag name="LEFT" val=" 143.875"/>
</p:tagLst>
</file>

<file path=ppt/tags/tag141.xml><?xml version="1.0" encoding="utf-8"?>
<p:tagLst xmlns:a="http://schemas.openxmlformats.org/drawingml/2006/main" xmlns:r="http://schemas.openxmlformats.org/officeDocument/2006/relationships" xmlns:p="http://schemas.openxmlformats.org/presentationml/2006/main">
  <p:tag name="NAME" val="SingleBoatShape"/>
</p:tagLst>
</file>

<file path=ppt/tags/tag142.xml><?xml version="1.0" encoding="utf-8"?>
<p:tagLst xmlns:a="http://schemas.openxmlformats.org/drawingml/2006/main" xmlns:r="http://schemas.openxmlformats.org/officeDocument/2006/relationships" xmlns:p="http://schemas.openxmlformats.org/presentationml/2006/main">
  <p:tag name="LEFT" val=" 143.875"/>
  <p:tag name="TOP" val=" 207"/>
  <p:tag name="LLEFT" val=" 143.875"/>
  <p:tag name="LTOP" val=" 207"/>
  <p:tag name="NAME" val="SingleBoatText"/>
</p:tagLst>
</file>

<file path=ppt/tags/tag143.xml><?xml version="1.0" encoding="utf-8"?>
<p:tagLst xmlns:a="http://schemas.openxmlformats.org/drawingml/2006/main" xmlns:r="http://schemas.openxmlformats.org/officeDocument/2006/relationships" xmlns:p="http://schemas.openxmlformats.org/presentationml/2006/main">
  <p:tag name="NAME" val="SingleBoatShape"/>
</p:tagLst>
</file>

<file path=ppt/tags/tag144.xml><?xml version="1.0" encoding="utf-8"?>
<p:tagLst xmlns:a="http://schemas.openxmlformats.org/drawingml/2006/main" xmlns:r="http://schemas.openxmlformats.org/officeDocument/2006/relationships" xmlns:p="http://schemas.openxmlformats.org/presentationml/2006/main">
  <p:tag name="NAME" val="SingleBoatText"/>
  <p:tag name="LTOP" val=" 207"/>
  <p:tag name="LLEFT" val=" 143.875"/>
  <p:tag name="TOP" val=" 207"/>
  <p:tag name="LEFT" val=" 143.875"/>
</p:tagLst>
</file>

<file path=ppt/tags/tag145.xml><?xml version="1.0" encoding="utf-8"?>
<p:tagLst xmlns:a="http://schemas.openxmlformats.org/drawingml/2006/main" xmlns:r="http://schemas.openxmlformats.org/officeDocument/2006/relationships" xmlns:p="http://schemas.openxmlformats.org/presentationml/2006/main">
  <p:tag name="NAME" val="SingleBoatShape"/>
</p:tagLst>
</file>

<file path=ppt/tags/tag146.xml><?xml version="1.0" encoding="utf-8"?>
<p:tagLst xmlns:a="http://schemas.openxmlformats.org/drawingml/2006/main" xmlns:r="http://schemas.openxmlformats.org/officeDocument/2006/relationships" xmlns:p="http://schemas.openxmlformats.org/presentationml/2006/main">
  <p:tag name="LEFT" val=" 143.875"/>
  <p:tag name="TOP" val=" 207"/>
  <p:tag name="LLEFT" val=" 143.875"/>
  <p:tag name="LTOP" val=" 207"/>
  <p:tag name="NAME" val="SingleBoatText"/>
</p:tagLst>
</file>

<file path=ppt/tags/tag15.xml><?xml version="1.0" encoding="utf-8"?>
<p:tagLst xmlns:a="http://schemas.openxmlformats.org/drawingml/2006/main" xmlns:r="http://schemas.openxmlformats.org/officeDocument/2006/relationships" xmlns:p="http://schemas.openxmlformats.org/presentationml/2006/main">
  <p:tag name="LTOP" val=" 191.75"/>
  <p:tag name="LLEFT" val=" 276"/>
</p:tagLst>
</file>

<file path=ppt/tags/tag16.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17.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18.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19.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2.xml><?xml version="1.0" encoding="utf-8"?>
<p:tagLst xmlns:a="http://schemas.openxmlformats.org/drawingml/2006/main" xmlns:r="http://schemas.openxmlformats.org/officeDocument/2006/relationships" xmlns:p="http://schemas.openxmlformats.org/presentationml/2006/main">
  <p:tag name="LTOP" val=" 208.75"/>
  <p:tag name="LLEFT" val=" 143.125"/>
</p:tagLst>
</file>

<file path=ppt/tags/tag20.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21.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22.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23.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24.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25.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26.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27.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28.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29.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3.xml><?xml version="1.0" encoding="utf-8"?>
<p:tagLst xmlns:a="http://schemas.openxmlformats.org/drawingml/2006/main" xmlns:r="http://schemas.openxmlformats.org/officeDocument/2006/relationships" xmlns:p="http://schemas.openxmlformats.org/presentationml/2006/main">
  <p:tag name="LTOP" val=" 564.625"/>
  <p:tag name="LLEFT" val=" 592.25"/>
</p:tagLst>
</file>

<file path=ppt/tags/tag30.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31.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32.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33.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34.xml><?xml version="1.0" encoding="utf-8"?>
<p:tagLst xmlns:a="http://schemas.openxmlformats.org/drawingml/2006/main" xmlns:r="http://schemas.openxmlformats.org/officeDocument/2006/relationships" xmlns:p="http://schemas.openxmlformats.org/presentationml/2006/main">
  <p:tag name="WORK_AREA" val="Large"/>
</p:tagLst>
</file>

<file path=ppt/tags/tag35.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36.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37.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38.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39.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4.xml><?xml version="1.0" encoding="utf-8"?>
<p:tagLst xmlns:a="http://schemas.openxmlformats.org/drawingml/2006/main" xmlns:r="http://schemas.openxmlformats.org/officeDocument/2006/relationships" xmlns:p="http://schemas.openxmlformats.org/presentationml/2006/main">
  <p:tag name="LTOP" val=" 252.5"/>
  <p:tag name="LLEFT" val=" 250.875"/>
</p:tagLst>
</file>

<file path=ppt/tags/tag40.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41.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42.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43.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44.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45.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46.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47.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48.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49.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5.xml><?xml version="1.0" encoding="utf-8"?>
<p:tagLst xmlns:a="http://schemas.openxmlformats.org/drawingml/2006/main" xmlns:r="http://schemas.openxmlformats.org/officeDocument/2006/relationships" xmlns:p="http://schemas.openxmlformats.org/presentationml/2006/main">
  <p:tag name="LTOP" val=" 345.875"/>
  <p:tag name="LLEFT" val=" 250.875"/>
</p:tagLst>
</file>

<file path=ppt/tags/tag50.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51.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52.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53.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54.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55.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56.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57.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58.xml><?xml version="1.0" encoding="utf-8"?>
<p:tagLst xmlns:a="http://schemas.openxmlformats.org/drawingml/2006/main" xmlns:r="http://schemas.openxmlformats.org/officeDocument/2006/relationships" xmlns:p="http://schemas.openxmlformats.org/presentationml/2006/main">
  <p:tag name="LLEFT" val=" 250.75"/>
  <p:tag name="LTOP" val=" 419.375"/>
</p:tagLst>
</file>

<file path=ppt/tags/tag59.xml><?xml version="1.0" encoding="utf-8"?>
<p:tagLst xmlns:a="http://schemas.openxmlformats.org/drawingml/2006/main" xmlns:r="http://schemas.openxmlformats.org/officeDocument/2006/relationships" xmlns:p="http://schemas.openxmlformats.org/presentationml/2006/main">
  <p:tag name="LLEFT" val=" 322.625"/>
  <p:tag name="LTOP" val=" 419.375"/>
</p:tagLst>
</file>

<file path=ppt/tags/tag6.xml><?xml version="1.0" encoding="utf-8"?>
<p:tagLst xmlns:a="http://schemas.openxmlformats.org/drawingml/2006/main" xmlns:r="http://schemas.openxmlformats.org/officeDocument/2006/relationships" xmlns:p="http://schemas.openxmlformats.org/presentationml/2006/main">
  <p:tag name="LTOP" val=" 208.25"/>
  <p:tag name="LLEFT" val=" 250.875"/>
</p:tagLst>
</file>

<file path=ppt/tags/tag60.xml><?xml version="1.0" encoding="utf-8"?>
<p:tagLst xmlns:a="http://schemas.openxmlformats.org/drawingml/2006/main" xmlns:r="http://schemas.openxmlformats.org/officeDocument/2006/relationships" xmlns:p="http://schemas.openxmlformats.org/presentationml/2006/main">
  <p:tag name="LLEFT" val=" 393.625"/>
  <p:tag name="LTOP" val=" 419.375"/>
</p:tagLst>
</file>

<file path=ppt/tags/tag61.xml><?xml version="1.0" encoding="utf-8"?>
<p:tagLst xmlns:a="http://schemas.openxmlformats.org/drawingml/2006/main" xmlns:r="http://schemas.openxmlformats.org/officeDocument/2006/relationships" xmlns:p="http://schemas.openxmlformats.org/presentationml/2006/main">
  <p:tag name="LLEFT" val=" 465.625"/>
  <p:tag name="LTOP" val=" 419.375"/>
</p:tagLst>
</file>

<file path=ppt/tags/tag62.xml><?xml version="1.0" encoding="utf-8"?>
<p:tagLst xmlns:a="http://schemas.openxmlformats.org/drawingml/2006/main" xmlns:r="http://schemas.openxmlformats.org/officeDocument/2006/relationships" xmlns:p="http://schemas.openxmlformats.org/presentationml/2006/main">
  <p:tag name="LLEFT" val=" 393.625"/>
  <p:tag name="LTOP" val=" 419.375"/>
</p:tagLst>
</file>

<file path=ppt/tags/tag63.xml><?xml version="1.0" encoding="utf-8"?>
<p:tagLst xmlns:a="http://schemas.openxmlformats.org/drawingml/2006/main" xmlns:r="http://schemas.openxmlformats.org/officeDocument/2006/relationships" xmlns:p="http://schemas.openxmlformats.org/presentationml/2006/main">
  <p:tag name="LLEFT" val=" 250.75"/>
  <p:tag name="LTOP" val=" 419.375"/>
</p:tagLst>
</file>

<file path=ppt/tags/tag64.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65.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66.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67.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68.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69.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7.xml><?xml version="1.0" encoding="utf-8"?>
<p:tagLst xmlns:a="http://schemas.openxmlformats.org/drawingml/2006/main" xmlns:r="http://schemas.openxmlformats.org/officeDocument/2006/relationships" xmlns:p="http://schemas.openxmlformats.org/presentationml/2006/main">
  <p:tag name="NAME" val="McK Disclaimer"/>
</p:tagLst>
</file>

<file path=ppt/tags/tag70.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71.xml><?xml version="1.0" encoding="utf-8"?>
<p:tagLst xmlns:a="http://schemas.openxmlformats.org/drawingml/2006/main" xmlns:r="http://schemas.openxmlformats.org/officeDocument/2006/relationships" xmlns:p="http://schemas.openxmlformats.org/presentationml/2006/main">
  <p:tag name="RESIZE" val="Yes"/>
</p:tagLst>
</file>

<file path=ppt/tags/tag72.xml><?xml version="1.0" encoding="utf-8"?>
<p:tagLst xmlns:a="http://schemas.openxmlformats.org/drawingml/2006/main" xmlns:r="http://schemas.openxmlformats.org/officeDocument/2006/relationships" xmlns:p="http://schemas.openxmlformats.org/presentationml/2006/main">
  <p:tag name="RESIZE" val="Yes"/>
</p:tagLst>
</file>

<file path=ppt/tags/tag73.xml><?xml version="1.0" encoding="utf-8"?>
<p:tagLst xmlns:a="http://schemas.openxmlformats.org/drawingml/2006/main" xmlns:r="http://schemas.openxmlformats.org/officeDocument/2006/relationships" xmlns:p="http://schemas.openxmlformats.org/presentationml/2006/main">
  <p:tag name="NAME" val="DirArrow"/>
</p:tagLst>
</file>

<file path=ppt/tags/tag74.xml><?xml version="1.0" encoding="utf-8"?>
<p:tagLst xmlns:a="http://schemas.openxmlformats.org/drawingml/2006/main" xmlns:r="http://schemas.openxmlformats.org/officeDocument/2006/relationships" xmlns:p="http://schemas.openxmlformats.org/presentationml/2006/main">
  <p:tag name="ORIGLEFT" val="128.125"/>
  <p:tag name="ORIGTOP" val="179"/>
  <p:tag name="ORIGHEIGHT" val="106.125"/>
  <p:tag name="ORIGWIDTH" val="161"/>
  <p:tag name="THINKCELLSHAPEDONOTDELETE" val="vkLd05cTSU2jI8iyGNJl7Q"/>
</p:tagLst>
</file>

<file path=ppt/tags/tag75.xml><?xml version="1.0" encoding="utf-8"?>
<p:tagLst xmlns:a="http://schemas.openxmlformats.org/drawingml/2006/main" xmlns:r="http://schemas.openxmlformats.org/officeDocument/2006/relationships" xmlns:p="http://schemas.openxmlformats.org/presentationml/2006/main">
  <p:tag name="NAME" val="DirArrow"/>
</p:tagLst>
</file>

<file path=ppt/tags/tag76.xml><?xml version="1.0" encoding="utf-8"?>
<p:tagLst xmlns:a="http://schemas.openxmlformats.org/drawingml/2006/main" xmlns:r="http://schemas.openxmlformats.org/officeDocument/2006/relationships" xmlns:p="http://schemas.openxmlformats.org/presentationml/2006/main">
  <p:tag name="ORIGLEFT" val="128.125"/>
  <p:tag name="ORIGTOP" val="179"/>
  <p:tag name="ORIGHEIGHT" val="106.125"/>
  <p:tag name="ORIGWIDTH" val="161"/>
  <p:tag name="THINKCELLSHAPEDONOTDELETE" val="vkLd05cTSU2jI8iyGNJl7Q"/>
</p:tagLst>
</file>

<file path=ppt/tags/tag77.xml><?xml version="1.0" encoding="utf-8"?>
<p:tagLst xmlns:a="http://schemas.openxmlformats.org/drawingml/2006/main" xmlns:r="http://schemas.openxmlformats.org/officeDocument/2006/relationships" xmlns:p="http://schemas.openxmlformats.org/presentationml/2006/main">
  <p:tag name="WORK_AREA" val="Large"/>
</p:tagLst>
</file>

<file path=ppt/tags/tag78.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79.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8.xml><?xml version="1.0" encoding="utf-8"?>
<p:tagLst xmlns:a="http://schemas.openxmlformats.org/drawingml/2006/main" xmlns:r="http://schemas.openxmlformats.org/officeDocument/2006/relationships" xmlns:p="http://schemas.openxmlformats.org/presentationml/2006/main">
  <p:tag name="NAME" val="DirArrow"/>
</p:tagLst>
</file>

<file path=ppt/tags/tag80.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81.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82.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83.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84.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85.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86.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87.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88.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89.xml><?xml version="1.0" encoding="utf-8"?>
<p:tagLst xmlns:a="http://schemas.openxmlformats.org/drawingml/2006/main" xmlns:r="http://schemas.openxmlformats.org/officeDocument/2006/relationships" xmlns:p="http://schemas.openxmlformats.org/presentationml/2006/main">
  <p:tag name="WORK_AREA" val="Large"/>
</p:tagLst>
</file>

<file path=ppt/tags/tag9.xml><?xml version="1.0" encoding="utf-8"?>
<p:tagLst xmlns:a="http://schemas.openxmlformats.org/drawingml/2006/main" xmlns:r="http://schemas.openxmlformats.org/officeDocument/2006/relationships" xmlns:p="http://schemas.openxmlformats.org/presentationml/2006/main">
  <p:tag name="NAME" val="DirArrow"/>
</p:tagLst>
</file>

<file path=ppt/tags/tag90.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91.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92.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93.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94.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95.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96.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97.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98.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99.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NSEAD Emba Slide Template">
  <a:themeElements>
    <a:clrScheme name="INSEAD Emba Slide Template 8">
      <a:dk1>
        <a:srgbClr val="000000"/>
      </a:dk1>
      <a:lt1>
        <a:srgbClr val="FFFFFF"/>
      </a:lt1>
      <a:dk2>
        <a:srgbClr val="333399"/>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INSEAD Emba Slide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charset="0"/>
          </a:defRPr>
        </a:defPPr>
      </a:lstStyle>
    </a:lnDef>
  </a:objectDefaults>
  <a:extraClrSchemeLst>
    <a:extraClrScheme>
      <a:clrScheme name="INSEAD Emba Slide 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INSEAD Emba Slide 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NSEAD Emba Slide 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NSEAD Emba Slide 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NSEAD Emba Slide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NSEAD Emba Slide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INSEAD Emba Slide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INSEAD Emba Slide Template 8">
        <a:dk1>
          <a:srgbClr val="000000"/>
        </a:dk1>
        <a:lt1>
          <a:srgbClr val="FFFFFF"/>
        </a:lt1>
        <a:dk2>
          <a:srgbClr val="333399"/>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Message">
  <a:themeElements>
    <a:clrScheme name="">
      <a:dk1>
        <a:srgbClr val="000000"/>
      </a:dk1>
      <a:lt1>
        <a:srgbClr val="FFFFFF"/>
      </a:lt1>
      <a:dk2>
        <a:srgbClr val="000000"/>
      </a:dk2>
      <a:lt2>
        <a:srgbClr val="000000"/>
      </a:lt2>
      <a:accent1>
        <a:srgbClr val="FFFFFF"/>
      </a:accent1>
      <a:accent2>
        <a:srgbClr val="969696"/>
      </a:accent2>
      <a:accent3>
        <a:srgbClr val="FFFFFF"/>
      </a:accent3>
      <a:accent4>
        <a:srgbClr val="000000"/>
      </a:accent4>
      <a:accent5>
        <a:srgbClr val="FFFFFF"/>
      </a:accent5>
      <a:accent6>
        <a:srgbClr val="878787"/>
      </a:accent6>
      <a:hlink>
        <a:srgbClr val="000000"/>
      </a:hlink>
      <a:folHlink>
        <a:srgbClr val="FFFFFF"/>
      </a:folHlink>
    </a:clrScheme>
    <a:fontScheme name="Messag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Message 1">
        <a:dk1>
          <a:srgbClr val="000000"/>
        </a:dk1>
        <a:lt1>
          <a:srgbClr val="FFFFFF"/>
        </a:lt1>
        <a:dk2>
          <a:srgbClr val="000000"/>
        </a:dk2>
        <a:lt2>
          <a:srgbClr val="333333"/>
        </a:lt2>
        <a:accent1>
          <a:srgbClr val="FFFFFF"/>
        </a:accent1>
        <a:accent2>
          <a:srgbClr val="000000"/>
        </a:accent2>
        <a:accent3>
          <a:srgbClr val="FFFFFF"/>
        </a:accent3>
        <a:accent4>
          <a:srgbClr val="000000"/>
        </a:accent4>
        <a:accent5>
          <a:srgbClr val="FFFFFF"/>
        </a:accent5>
        <a:accent6>
          <a:srgbClr val="000000"/>
        </a:accent6>
        <a:hlink>
          <a:srgbClr val="DDDDDD"/>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10137</TotalTime>
  <Words>2050</Words>
  <Application>Microsoft Office PowerPoint</Application>
  <PresentationFormat>On-screen Show (4:3)</PresentationFormat>
  <Paragraphs>505</Paragraphs>
  <Slides>28</Slides>
  <Notes>25</Notes>
  <HiddenSlides>0</HiddenSlides>
  <MMClips>0</MMClips>
  <ScaleCrop>false</ScaleCrop>
  <HeadingPairs>
    <vt:vector size="6" baseType="variant">
      <vt:variant>
        <vt:lpstr>Theme</vt:lpstr>
      </vt:variant>
      <vt:variant>
        <vt:i4>3</vt:i4>
      </vt:variant>
      <vt:variant>
        <vt:lpstr>Embedded OLE Servers</vt:lpstr>
      </vt:variant>
      <vt:variant>
        <vt:i4>4</vt:i4>
      </vt:variant>
      <vt:variant>
        <vt:lpstr>Slide Titles</vt:lpstr>
      </vt:variant>
      <vt:variant>
        <vt:i4>28</vt:i4>
      </vt:variant>
    </vt:vector>
  </HeadingPairs>
  <TitlesOfParts>
    <vt:vector size="35" baseType="lpstr">
      <vt:lpstr>Cachon_Slide_Template</vt:lpstr>
      <vt:lpstr>INSEAD Emba Slide Template</vt:lpstr>
      <vt:lpstr>Message</vt:lpstr>
      <vt:lpstr>Microsoft Graph Chart</vt:lpstr>
      <vt:lpstr>Microsoft Word 97 - 2004 Document</vt:lpstr>
      <vt:lpstr>Chart</vt:lpstr>
      <vt:lpstr>Microsoft Word Document</vt:lpstr>
      <vt:lpstr>Slide 1</vt:lpstr>
      <vt:lpstr>Slide 2</vt:lpstr>
      <vt:lpstr>Slide 3</vt:lpstr>
      <vt:lpstr>Hallmarks OF World-class Purchasing Organizations</vt:lpstr>
      <vt:lpstr>World Class Purchasing – Allied Signal Case Example</vt:lpstr>
      <vt:lpstr>Significant EBIT Lift can be Achieved Through Indirect Spend Categories</vt:lpstr>
      <vt:lpstr>Strategic Sourcing: Tools of the Trade</vt:lpstr>
      <vt:lpstr>Slide 8</vt:lpstr>
      <vt:lpstr>Slide 9</vt:lpstr>
      <vt:lpstr> Total Cost of Ownership </vt:lpstr>
      <vt:lpstr>Total Cost of Ownership (TCO) Considers All Cost Components</vt:lpstr>
      <vt:lpstr>Case 1 – Cooling Systems TCO Estimate</vt:lpstr>
      <vt:lpstr>Strategic Sourcing: Supplier Economics</vt:lpstr>
      <vt:lpstr>Slide 14</vt:lpstr>
      <vt:lpstr>Slide 15</vt:lpstr>
      <vt:lpstr>Introduction to Diagnosing a Strategic Sourcing Opportunity: “Sizing the Prize</vt:lpstr>
      <vt:lpstr>Slide 17</vt:lpstr>
      <vt:lpstr>Slide 18</vt:lpstr>
      <vt:lpstr>Slide 19</vt:lpstr>
      <vt:lpstr>Slide 20</vt:lpstr>
      <vt:lpstr>Slide 21</vt:lpstr>
      <vt:lpstr>Slide 22</vt:lpstr>
      <vt:lpstr>Estimating the Savings Opportunity requires a Triangulation of different Approaches</vt:lpstr>
      <vt:lpstr>GenPower</vt:lpstr>
      <vt:lpstr>CASTINGS INDUSTRY OUTSIDE-IN COST STRUCTURE </vt:lpstr>
      <vt:lpstr>SOURCING TEAM Process</vt:lpstr>
      <vt:lpstr>CASTINGS SUPPLIER WORKSHOP TCO EXAMPLE</vt:lpstr>
      <vt:lpstr>CASTINGS SUPPLIER-VISIT BASED ECONOMICS</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A. Van Mieghem</cp:lastModifiedBy>
  <cp:revision>411</cp:revision>
  <cp:lastPrinted>1998-09-23T22:10:47Z</cp:lastPrinted>
  <dcterms:created xsi:type="dcterms:W3CDTF">1998-09-22T23:11:58Z</dcterms:created>
  <dcterms:modified xsi:type="dcterms:W3CDTF">2011-02-16T23:38:38Z</dcterms:modified>
</cp:coreProperties>
</file>